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6" r:id="rId2"/>
    <p:sldId id="277" r:id="rId3"/>
    <p:sldId id="280" r:id="rId4"/>
    <p:sldId id="288" r:id="rId5"/>
    <p:sldId id="289" r:id="rId6"/>
    <p:sldId id="290" r:id="rId7"/>
    <p:sldId id="281" r:id="rId8"/>
    <p:sldId id="282" r:id="rId9"/>
    <p:sldId id="286" r:id="rId10"/>
    <p:sldId id="284" r:id="rId11"/>
    <p:sldId id="285" r:id="rId12"/>
    <p:sldId id="274" r:id="rId13"/>
    <p:sldId id="262" r:id="rId14"/>
    <p:sldId id="263" r:id="rId15"/>
    <p:sldId id="294" r:id="rId16"/>
    <p:sldId id="269" r:id="rId17"/>
    <p:sldId id="268" r:id="rId18"/>
    <p:sldId id="265" r:id="rId19"/>
    <p:sldId id="271" r:id="rId20"/>
    <p:sldId id="272" r:id="rId21"/>
    <p:sldId id="275" r:id="rId22"/>
    <p:sldId id="292" r:id="rId23"/>
    <p:sldId id="279" r:id="rId24"/>
    <p:sldId id="295" r:id="rId25"/>
    <p:sldId id="296" r:id="rId26"/>
    <p:sldId id="297" r:id="rId27"/>
    <p:sldId id="291" r:id="rId28"/>
    <p:sldId id="278" r:id="rId29"/>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9657" autoAdjust="0"/>
  </p:normalViewPr>
  <p:slideViewPr>
    <p:cSldViewPr>
      <p:cViewPr varScale="1">
        <p:scale>
          <a:sx n="107" d="100"/>
          <a:sy n="107" d="100"/>
        </p:scale>
        <p:origin x="114"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03499326-266E-4BA6-9C72-83264853BB76}" type="datetimeFigureOut">
              <a:rPr lang="en-GB" smtClean="0"/>
              <a:pPr/>
              <a:t>14/07/2015</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00F836AE-364C-4CE2-83C7-2E92E563425F}" type="slidenum">
              <a:rPr lang="en-GB" smtClean="0"/>
              <a:pPr/>
              <a:t>‹#›</a:t>
            </a:fld>
            <a:endParaRPr lang="en-GB"/>
          </a:p>
        </p:txBody>
      </p:sp>
    </p:spTree>
    <p:extLst>
      <p:ext uri="{BB962C8B-B14F-4D97-AF65-F5344CB8AC3E}">
        <p14:creationId xmlns:p14="http://schemas.microsoft.com/office/powerpoint/2010/main" val="3970010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9209D7E-169F-4F88-A55B-8EBADC1BFC26}" type="datetimeFigureOut">
              <a:rPr lang="en-GB" smtClean="0"/>
              <a:pPr/>
              <a:t>14/07/2015</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39B6DC3A-6890-4D61-9A73-FCE9A8FC1DFA}" type="slidenum">
              <a:rPr lang="en-GB" smtClean="0"/>
              <a:pPr/>
              <a:t>‹#›</a:t>
            </a:fld>
            <a:endParaRPr lang="en-GB"/>
          </a:p>
        </p:txBody>
      </p:sp>
    </p:spTree>
    <p:extLst>
      <p:ext uri="{BB962C8B-B14F-4D97-AF65-F5344CB8AC3E}">
        <p14:creationId xmlns:p14="http://schemas.microsoft.com/office/powerpoint/2010/main" val="97279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When people think of lean manufacturing they normally think that it began with Toyota and some go as far back as Ford and his production lines for the Model T ford.</a:t>
            </a:r>
            <a:r>
              <a:rPr lang="en-GB" sz="1200" b="0" i="0" kern="1200" baseline="0" dirty="0" smtClean="0">
                <a:solidFill>
                  <a:schemeClr val="tx1"/>
                </a:solidFill>
                <a:effectLst/>
                <a:latin typeface="+mn-lt"/>
                <a:ea typeface="+mn-ea"/>
                <a:cs typeface="+mn-cs"/>
              </a:rPr>
              <a:t> Whilst the principles are old the terminology ‘Lean’ is relatively recent - i</a:t>
            </a:r>
            <a:r>
              <a:rPr lang="en-GB" sz="1200" b="0" i="0" kern="1200" dirty="0" smtClean="0">
                <a:solidFill>
                  <a:schemeClr val="tx1"/>
                </a:solidFill>
                <a:effectLst/>
                <a:latin typeface="+mn-lt"/>
                <a:ea typeface="+mn-ea"/>
                <a:cs typeface="+mn-cs"/>
              </a:rPr>
              <a:t>t was not until 1990 that we were introduced to the term Lean Manufacturing.</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 what is Lean?</a:t>
            </a: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Lean is the set of "tools" that assist in the identification and steady elimination of waste.  As waste is eliminated quality improves while production time and cost are reduced.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 how does this translate</a:t>
            </a:r>
            <a:r>
              <a:rPr lang="en-GB" sz="1200" b="0" i="0" kern="1200" baseline="0" dirty="0" smtClean="0">
                <a:solidFill>
                  <a:schemeClr val="tx1"/>
                </a:solidFill>
                <a:effectLst/>
                <a:latin typeface="+mn-lt"/>
                <a:ea typeface="+mn-ea"/>
                <a:cs typeface="+mn-cs"/>
              </a:rPr>
              <a:t> into services and what we do?</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We</a:t>
            </a:r>
            <a:r>
              <a:rPr lang="en-GB" dirty="0" smtClean="0"/>
              <a:t> use Lean techniques to analyse the provision of a service, identify and eliminate non-value adding processes known as ‘waste’, and focus on activities which add value to the customer. </a:t>
            </a:r>
            <a:r>
              <a:rPr lang="en-GB" sz="1200" kern="1200" dirty="0" smtClean="0">
                <a:solidFill>
                  <a:schemeClr val="tx1"/>
                </a:solidFill>
                <a:effectLst/>
                <a:latin typeface="+mn-lt"/>
                <a:ea typeface="+mn-ea"/>
                <a:cs typeface="+mn-cs"/>
              </a:rPr>
              <a:t>In this way they bring about improvements in the quality of the service received by customers, whilst also making the processes as efficient as possible, and therefore freeing up staff time to focus further on the customer’s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200" b="0" i="0" kern="1200" dirty="0" smtClean="0">
                <a:solidFill>
                  <a:schemeClr val="tx1"/>
                </a:solidFill>
                <a:effectLst/>
                <a:latin typeface="+mn-lt"/>
                <a:ea typeface="+mn-ea"/>
                <a:cs typeface="+mn-cs"/>
              </a:rPr>
              <a:t>For example, when we leaned </a:t>
            </a:r>
            <a:r>
              <a:rPr lang="en-GB" sz="1200" b="0" i="0" kern="1200" dirty="0" err="1" smtClean="0">
                <a:solidFill>
                  <a:schemeClr val="tx1"/>
                </a:solidFill>
                <a:effectLst/>
                <a:latin typeface="+mn-lt"/>
                <a:ea typeface="+mn-ea"/>
                <a:cs typeface="+mn-cs"/>
              </a:rPr>
              <a:t>BooksDirect</a:t>
            </a:r>
            <a:r>
              <a:rPr lang="en-GB" sz="1200" b="0" i="0" kern="1200" baseline="0" dirty="0" smtClean="0">
                <a:solidFill>
                  <a:schemeClr val="tx1"/>
                </a:solidFill>
                <a:effectLst/>
                <a:latin typeface="+mn-lt"/>
                <a:ea typeface="+mn-ea"/>
                <a:cs typeface="+mn-cs"/>
              </a:rPr>
              <a:t> we reformatted the slip which is put inside the books which are delivered to the School.  This meant that the BD team no longer had to highlight and fold the slip so that the relevant information was prevalent, saving them time and effort, AND this improved the service for the customers because they were able to see quickly and easily who the book was for at their end.</a:t>
            </a:r>
            <a:endParaRPr lang="en-GB" sz="1200" b="0" i="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lean organisation provides the best possible service for its customers by ensuring that they receive the service they want, at the time they want, to the standard they require, which is encompassed in the phrase ‘Customer value’.</a:t>
            </a:r>
          </a:p>
          <a:p>
            <a:endParaRPr lang="en-GB" dirty="0"/>
          </a:p>
        </p:txBody>
      </p:sp>
      <p:sp>
        <p:nvSpPr>
          <p:cNvPr id="4" name="Slide Number Placeholder 3"/>
          <p:cNvSpPr>
            <a:spLocks noGrp="1"/>
          </p:cNvSpPr>
          <p:nvPr>
            <p:ph type="sldNum" sz="quarter" idx="10"/>
          </p:nvPr>
        </p:nvSpPr>
        <p:spPr/>
        <p:txBody>
          <a:bodyPr/>
          <a:lstStyle/>
          <a:p>
            <a:fld id="{39B6DC3A-6890-4D61-9A73-FCE9A8FC1DFA}" type="slidenum">
              <a:rPr lang="en-GB" smtClean="0"/>
              <a:pPr/>
              <a:t>13</a:t>
            </a:fld>
            <a:endParaRPr lang="en-GB"/>
          </a:p>
        </p:txBody>
      </p:sp>
    </p:spTree>
    <p:extLst>
      <p:ext uri="{BB962C8B-B14F-4D97-AF65-F5344CB8AC3E}">
        <p14:creationId xmlns:p14="http://schemas.microsoft.com/office/powerpoint/2010/main" val="250901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6DC3A-6890-4D61-9A73-FCE9A8FC1DFA}" type="slidenum">
              <a:rPr lang="en-GB" smtClean="0"/>
              <a:pPr/>
              <a:t>14</a:t>
            </a:fld>
            <a:endParaRPr lang="en-GB"/>
          </a:p>
        </p:txBody>
      </p:sp>
    </p:spTree>
    <p:extLst>
      <p:ext uri="{BB962C8B-B14F-4D97-AF65-F5344CB8AC3E}">
        <p14:creationId xmlns:p14="http://schemas.microsoft.com/office/powerpoint/2010/main" val="78524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6DC3A-6890-4D61-9A73-FCE9A8FC1DFA}" type="slidenum">
              <a:rPr lang="en-GB" smtClean="0"/>
              <a:pPr/>
              <a:t>16</a:t>
            </a:fld>
            <a:endParaRPr lang="en-GB"/>
          </a:p>
        </p:txBody>
      </p:sp>
    </p:spTree>
    <p:extLst>
      <p:ext uri="{BB962C8B-B14F-4D97-AF65-F5344CB8AC3E}">
        <p14:creationId xmlns:p14="http://schemas.microsoft.com/office/powerpoint/2010/main" val="307210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6DC3A-6890-4D61-9A73-FCE9A8FC1DFA}" type="slidenum">
              <a:rPr lang="en-GB" smtClean="0"/>
              <a:pPr/>
              <a:t>17</a:t>
            </a:fld>
            <a:endParaRPr lang="en-GB"/>
          </a:p>
        </p:txBody>
      </p:sp>
    </p:spTree>
    <p:extLst>
      <p:ext uri="{BB962C8B-B14F-4D97-AF65-F5344CB8AC3E}">
        <p14:creationId xmlns:p14="http://schemas.microsoft.com/office/powerpoint/2010/main" val="78524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6DC3A-6890-4D61-9A73-FCE9A8FC1DFA}" type="slidenum">
              <a:rPr lang="en-GB" smtClean="0"/>
              <a:pPr/>
              <a:t>20</a:t>
            </a:fld>
            <a:endParaRPr lang="en-GB"/>
          </a:p>
        </p:txBody>
      </p:sp>
    </p:spTree>
    <p:extLst>
      <p:ext uri="{BB962C8B-B14F-4D97-AF65-F5344CB8AC3E}">
        <p14:creationId xmlns:p14="http://schemas.microsoft.com/office/powerpoint/2010/main" val="78524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410289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324509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215570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348301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191086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2525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214873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3335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34869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406583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CA043-812E-458E-B989-6668782757C7}" type="datetimeFigureOut">
              <a:rPr lang="en-GB" smtClean="0"/>
              <a:pPr/>
              <a:t>14/07/2015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337615-64E3-4300-A26C-E99E53E60B2C}" type="slidenum">
              <a:rPr lang="en-GB" smtClean="0"/>
              <a:pPr/>
              <a:t>‹#›</a:t>
            </a:fld>
            <a:endParaRPr lang="en-GB"/>
          </a:p>
        </p:txBody>
      </p:sp>
    </p:spTree>
    <p:extLst>
      <p:ext uri="{BB962C8B-B14F-4D97-AF65-F5344CB8AC3E}">
        <p14:creationId xmlns:p14="http://schemas.microsoft.com/office/powerpoint/2010/main" val="273537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CA043-812E-458E-B989-6668782757C7}" type="datetimeFigureOut">
              <a:rPr lang="en-GB" smtClean="0"/>
              <a:pPr/>
              <a:t>14/07/2015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37615-64E3-4300-A26C-E99E53E60B2C}" type="slidenum">
              <a:rPr lang="en-GB" smtClean="0"/>
              <a:pPr/>
              <a:t>‹#›</a:t>
            </a:fld>
            <a:endParaRPr lang="en-GB"/>
          </a:p>
        </p:txBody>
      </p:sp>
    </p:spTree>
    <p:extLst>
      <p:ext uri="{BB962C8B-B14F-4D97-AF65-F5344CB8AC3E}">
        <p14:creationId xmlns:p14="http://schemas.microsoft.com/office/powerpoint/2010/main" val="16572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elia.hudson@nottingham.ac.uk" TargetMode="External"/><Relationship Id="rId2" Type="http://schemas.openxmlformats.org/officeDocument/2006/relationships/hyperlink" Target="mailto:lynn.brown@nottingham.ac.uk"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nottingham.ac.uk/libra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a:normAutofit fontScale="90000"/>
          </a:bodyPr>
          <a:lstStyle/>
          <a:p>
            <a:r>
              <a:rPr lang="en-GB" sz="3600" b="1" dirty="0" smtClean="0"/>
              <a:t/>
            </a:r>
            <a:br>
              <a:rPr lang="en-GB" sz="3600" b="1" dirty="0" smtClean="0"/>
            </a:br>
            <a:r>
              <a:rPr lang="en-GB" sz="4000" b="1" dirty="0" smtClean="0"/>
              <a:t>Leaning ILLs at Nottingham</a:t>
            </a:r>
            <a:endParaRPr lang="en-GB" sz="4000" b="1" dirty="0"/>
          </a:p>
        </p:txBody>
      </p:sp>
      <p:sp>
        <p:nvSpPr>
          <p:cNvPr id="3" name="Content Placeholder 2"/>
          <p:cNvSpPr>
            <a:spLocks noGrp="1"/>
          </p:cNvSpPr>
          <p:nvPr>
            <p:ph idx="1"/>
          </p:nvPr>
        </p:nvSpPr>
        <p:spPr/>
        <p:txBody>
          <a:bodyPr/>
          <a:lstStyle/>
          <a:p>
            <a:pPr marL="0" indent="0" algn="ctr">
              <a:buNone/>
            </a:pPr>
            <a:r>
              <a:rPr lang="en-GB" dirty="0" smtClean="0"/>
              <a:t>Lynn Brown &amp; Celia Hudson</a:t>
            </a:r>
          </a:p>
          <a:p>
            <a:pPr marL="0" indent="0" algn="ctr">
              <a:buNone/>
            </a:pPr>
            <a:r>
              <a:rPr lang="en-GB" sz="3000" dirty="0" smtClean="0"/>
              <a:t>Senior Librarians, Customer Services</a:t>
            </a:r>
          </a:p>
          <a:p>
            <a:pPr marL="0" indent="0" algn="ctr">
              <a:buNone/>
            </a:pPr>
            <a:r>
              <a:rPr lang="en-GB" dirty="0" smtClean="0"/>
              <a:t>The University of Nottingham</a:t>
            </a:r>
            <a:endParaRPr lang="en-GB" dirty="0"/>
          </a:p>
        </p:txBody>
      </p:sp>
      <p:pic>
        <p:nvPicPr>
          <p:cNvPr id="2052" name="Picture 4" descr="C:\Users\uazlb\Desktop\IMG_18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903" t="24582" r="15714"/>
          <a:stretch/>
        </p:blipFill>
        <p:spPr bwMode="auto">
          <a:xfrm>
            <a:off x="179512" y="1556792"/>
            <a:ext cx="1390811" cy="331161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azlb\Downloads\7416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573016"/>
            <a:ext cx="428625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azcs\AppData\Local\Microsoft\Windows\Temporary Internet Files\Content.Outlook\U2BJ4OFD\IMG_359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574051"/>
            <a:ext cx="1480612" cy="3422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187683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ILL User Survey</a:t>
            </a:r>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I'm </a:t>
            </a:r>
            <a:r>
              <a:rPr lang="en-GB" dirty="0"/>
              <a:t>in total awe of ILL; it seems amazing that you can request almost anything, however obscure, and get it - usually very quickly. It must surely rank alongside the pyramids as one of the Wonders of the World</a:t>
            </a:r>
            <a:r>
              <a:rPr lang="en-GB" dirty="0" smtClean="0"/>
              <a:t>.</a:t>
            </a:r>
          </a:p>
          <a:p>
            <a:pPr marL="0" indent="0">
              <a:buNone/>
            </a:pP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437112"/>
            <a:ext cx="2232248" cy="148306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9187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ILLs Review 2015</a:t>
            </a:r>
            <a:endParaRPr lang="en-GB" dirty="0"/>
          </a:p>
        </p:txBody>
      </p:sp>
      <p:sp>
        <p:nvSpPr>
          <p:cNvPr id="3" name="Content Placeholder 2"/>
          <p:cNvSpPr>
            <a:spLocks noGrp="1"/>
          </p:cNvSpPr>
          <p:nvPr>
            <p:ph idx="1"/>
          </p:nvPr>
        </p:nvSpPr>
        <p:spPr/>
        <p:txBody>
          <a:bodyPr>
            <a:normAutofit/>
          </a:bodyPr>
          <a:lstStyle/>
          <a:p>
            <a:pPr marL="0" lvl="0" indent="0" algn="ctr">
              <a:buNone/>
            </a:pPr>
            <a:r>
              <a:rPr lang="en-GB" sz="8000" dirty="0" smtClean="0">
                <a:latin typeface="Arial Narrow" panose="020B0606020202030204" pitchFamily="34" charset="0"/>
              </a:rPr>
              <a:t>Lean the service !</a:t>
            </a:r>
            <a:endParaRPr lang="en-GB" sz="8000" dirty="0">
              <a:latin typeface="Arial Narrow" panose="020B0606020202030204" pitchFamily="34" charset="0"/>
            </a:endParaRPr>
          </a:p>
          <a:p>
            <a:pPr marL="0" indent="0">
              <a:buNone/>
            </a:pPr>
            <a:endParaRPr lang="en-GB" dirty="0"/>
          </a:p>
          <a:p>
            <a:pPr marL="0" indent="0">
              <a:buNone/>
            </a:pPr>
            <a:endParaRPr lang="en-GB" dirty="0"/>
          </a:p>
        </p:txBody>
      </p:sp>
      <p:pic>
        <p:nvPicPr>
          <p:cNvPr id="5" name="Picture 4" descr="C:\Users\uazcs\AppData\Local\Microsoft\Windows\Temporary Internet Files\Content.IE5\IXE0A7NQ\13957227_s[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429000"/>
            <a:ext cx="3114477" cy="2415530"/>
          </a:xfrm>
          <a:prstGeom prst="rect">
            <a:avLst/>
          </a:prstGeom>
          <a:noFill/>
          <a:ln>
            <a:noFill/>
          </a:ln>
        </p:spPr>
      </p:pic>
      <p:pic>
        <p:nvPicPr>
          <p:cNvPr id="6" name="Picture 2"/>
          <p:cNvPicPr>
            <a:picLocks noChangeAspect="1" noChangeArrowheads="1"/>
          </p:cNvPicPr>
          <p:nvPr/>
        </p:nvPicPr>
        <p:blipFill>
          <a:blip r:embed="rId3"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4164296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Lean Management techniques </a:t>
            </a:r>
            <a:endParaRPr lang="en-GB" b="1" dirty="0"/>
          </a:p>
        </p:txBody>
      </p:sp>
      <p:sp>
        <p:nvSpPr>
          <p:cNvPr id="3" name="Content Placeholder 2"/>
          <p:cNvSpPr>
            <a:spLocks noGrp="1"/>
          </p:cNvSpPr>
          <p:nvPr>
            <p:ph idx="1"/>
          </p:nvPr>
        </p:nvSpPr>
        <p:spPr/>
        <p:txBody>
          <a:bodyPr>
            <a:normAutofit lnSpcReduction="10000"/>
          </a:bodyPr>
          <a:lstStyle/>
          <a:p>
            <a:r>
              <a:rPr lang="en-US" sz="1800" i="1" dirty="0">
                <a:latin typeface="Verdana" panose="020B0604030504040204" pitchFamily="34" charset="0"/>
                <a:ea typeface="Verdana" panose="020B0604030504040204" pitchFamily="34" charset="0"/>
                <a:cs typeface="Verdana" panose="020B0604030504040204" pitchFamily="34" charset="0"/>
              </a:rPr>
              <a:t>I</a:t>
            </a:r>
            <a:r>
              <a:rPr lang="en-US" sz="1800" i="1" dirty="0" smtClean="0">
                <a:latin typeface="Verdana" panose="020B0604030504040204" pitchFamily="34" charset="0"/>
                <a:ea typeface="Verdana" panose="020B0604030504040204" pitchFamily="34" charset="0"/>
                <a:cs typeface="Verdana" panose="020B0604030504040204" pitchFamily="34" charset="0"/>
              </a:rPr>
              <a:t>t </a:t>
            </a:r>
            <a:r>
              <a:rPr lang="en-US" sz="1800" i="1" dirty="0">
                <a:latin typeface="Verdana" panose="020B0604030504040204" pitchFamily="34" charset="0"/>
                <a:ea typeface="Verdana" panose="020B0604030504040204" pitchFamily="34" charset="0"/>
                <a:cs typeface="Verdana" panose="020B0604030504040204" pitchFamily="34" charset="0"/>
              </a:rPr>
              <a:t>feels like a really democratic </a:t>
            </a:r>
            <a:r>
              <a:rPr lang="en-US" sz="1800" i="1" dirty="0" smtClean="0">
                <a:latin typeface="Verdana" panose="020B0604030504040204" pitchFamily="34" charset="0"/>
                <a:ea typeface="Verdana" panose="020B0604030504040204" pitchFamily="34" charset="0"/>
                <a:cs typeface="Verdana" panose="020B0604030504040204" pitchFamily="34" charset="0"/>
              </a:rPr>
              <a:t>process ... staff </a:t>
            </a:r>
            <a:r>
              <a:rPr lang="en-US" sz="1800" i="1" dirty="0">
                <a:latin typeface="Verdana" panose="020B0604030504040204" pitchFamily="34" charset="0"/>
                <a:ea typeface="Verdana" panose="020B0604030504040204" pitchFamily="34" charset="0"/>
                <a:cs typeface="Verdana" panose="020B0604030504040204" pitchFamily="34" charset="0"/>
              </a:rPr>
              <a:t>from all levels seem to be </a:t>
            </a:r>
            <a:r>
              <a:rPr lang="en-US" sz="1800" i="1" dirty="0" smtClean="0">
                <a:latin typeface="Verdana" panose="020B0604030504040204" pitchFamily="34" charset="0"/>
                <a:ea typeface="Verdana" panose="020B0604030504040204" pitchFamily="34" charset="0"/>
                <a:cs typeface="Verdana" panose="020B0604030504040204" pitchFamily="34" charset="0"/>
              </a:rPr>
              <a:t>represented &amp; involved</a:t>
            </a:r>
            <a:r>
              <a:rPr lang="en-US" sz="1800" i="1" dirty="0">
                <a:latin typeface="Verdana" panose="020B0604030504040204" pitchFamily="34" charset="0"/>
                <a:ea typeface="Verdana" panose="020B0604030504040204" pitchFamily="34" charset="0"/>
                <a:cs typeface="Verdana" panose="020B0604030504040204" pitchFamily="34" charset="0"/>
              </a:rPr>
              <a:t>  </a:t>
            </a:r>
            <a:endParaRPr lang="en-US" sz="1800" i="1" dirty="0" smtClean="0">
              <a:latin typeface="Verdana" panose="020B0604030504040204" pitchFamily="34" charset="0"/>
              <a:ea typeface="Verdana" panose="020B0604030504040204" pitchFamily="34" charset="0"/>
              <a:cs typeface="Verdana" panose="020B0604030504040204" pitchFamily="34" charset="0"/>
            </a:endParaRPr>
          </a:p>
          <a:p>
            <a:r>
              <a:rPr lang="en-US" sz="1800" i="1" dirty="0" smtClean="0">
                <a:latin typeface="Verdana" panose="020B0604030504040204" pitchFamily="34" charset="0"/>
                <a:ea typeface="Verdana" panose="020B0604030504040204" pitchFamily="34" charset="0"/>
                <a:cs typeface="Verdana" panose="020B0604030504040204" pitchFamily="34" charset="0"/>
              </a:rPr>
              <a:t>It works </a:t>
            </a:r>
            <a:r>
              <a:rPr lang="en-US" sz="1800" i="1" dirty="0">
                <a:latin typeface="Verdana" panose="020B0604030504040204" pitchFamily="34" charset="0"/>
                <a:ea typeface="Verdana" panose="020B0604030504040204" pitchFamily="34" charset="0"/>
                <a:cs typeface="Verdana" panose="020B0604030504040204" pitchFamily="34" charset="0"/>
              </a:rPr>
              <a:t>because </a:t>
            </a:r>
            <a:r>
              <a:rPr lang="en-US" sz="1800" i="1" dirty="0" smtClean="0">
                <a:latin typeface="Verdana" panose="020B0604030504040204" pitchFamily="34" charset="0"/>
                <a:ea typeface="Verdana" panose="020B0604030504040204" pitchFamily="34" charset="0"/>
                <a:cs typeface="Verdana" panose="020B0604030504040204" pitchFamily="34" charset="0"/>
              </a:rPr>
              <a:t>staff </a:t>
            </a:r>
            <a:r>
              <a:rPr lang="en-US" sz="1800" i="1" dirty="0">
                <a:latin typeface="Verdana" panose="020B0604030504040204" pitchFamily="34" charset="0"/>
                <a:ea typeface="Verdana" panose="020B0604030504040204" pitchFamily="34" charset="0"/>
                <a:cs typeface="Verdana" panose="020B0604030504040204" pitchFamily="34" charset="0"/>
              </a:rPr>
              <a:t>believe in it and can see </a:t>
            </a:r>
            <a:r>
              <a:rPr lang="en-US" sz="1800" i="1" dirty="0" smtClean="0">
                <a:latin typeface="Verdana" panose="020B0604030504040204" pitchFamily="34" charset="0"/>
                <a:ea typeface="Verdana" panose="020B0604030504040204" pitchFamily="34" charset="0"/>
                <a:cs typeface="Verdana" panose="020B0604030504040204" pitchFamily="34" charset="0"/>
              </a:rPr>
              <a:t>that it has </a:t>
            </a:r>
            <a:r>
              <a:rPr lang="en-US" sz="1800" i="1" dirty="0">
                <a:latin typeface="Verdana" panose="020B0604030504040204" pitchFamily="34" charset="0"/>
                <a:ea typeface="Verdana" panose="020B0604030504040204" pitchFamily="34" charset="0"/>
                <a:cs typeface="Verdana" panose="020B0604030504040204" pitchFamily="34" charset="0"/>
              </a:rPr>
              <a:t>delivered positive </a:t>
            </a:r>
            <a:r>
              <a:rPr lang="en-US" sz="1800" i="1" dirty="0" smtClean="0">
                <a:latin typeface="Verdana" panose="020B0604030504040204" pitchFamily="34" charset="0"/>
                <a:ea typeface="Verdana" panose="020B0604030504040204" pitchFamily="34" charset="0"/>
                <a:cs typeface="Verdana" panose="020B0604030504040204" pitchFamily="34" charset="0"/>
              </a:rPr>
              <a:t>results &amp; changes</a:t>
            </a:r>
            <a:endParaRPr lang="en-GB" sz="1800" i="1" dirty="0">
              <a:latin typeface="Verdana" panose="020B0604030504040204" pitchFamily="34" charset="0"/>
              <a:ea typeface="Verdana" panose="020B0604030504040204" pitchFamily="34" charset="0"/>
              <a:cs typeface="Verdana" panose="020B0604030504040204" pitchFamily="34" charset="0"/>
            </a:endParaRPr>
          </a:p>
          <a:p>
            <a:r>
              <a:rPr lang="en-US" sz="1800" dirty="0">
                <a:latin typeface="Verdana" panose="020B0604030504040204" pitchFamily="34" charset="0"/>
                <a:ea typeface="Verdana" panose="020B0604030504040204" pitchFamily="34" charset="0"/>
                <a:cs typeface="Verdana" panose="020B0604030504040204" pitchFamily="34" charset="0"/>
              </a:rPr>
              <a:t>I</a:t>
            </a:r>
            <a:r>
              <a:rPr lang="en-GB" sz="1800" i="1" dirty="0" smtClean="0">
                <a:latin typeface="Verdana" panose="020B0604030504040204" pitchFamily="34" charset="0"/>
                <a:ea typeface="Verdana" panose="020B0604030504040204" pitchFamily="34" charset="0"/>
                <a:cs typeface="Verdana" panose="020B0604030504040204" pitchFamily="34" charset="0"/>
              </a:rPr>
              <a:t>t </a:t>
            </a:r>
            <a:r>
              <a:rPr lang="en-GB" sz="1800" i="1" dirty="0">
                <a:latin typeface="Verdana" panose="020B0604030504040204" pitchFamily="34" charset="0"/>
                <a:ea typeface="Verdana" panose="020B0604030504040204" pitchFamily="34" charset="0"/>
                <a:cs typeface="Verdana" panose="020B0604030504040204" pitchFamily="34" charset="0"/>
              </a:rPr>
              <a:t>appeals to us as we have </a:t>
            </a:r>
            <a:r>
              <a:rPr lang="en-GB" sz="1800" i="1" dirty="0" smtClean="0">
                <a:latin typeface="Verdana" panose="020B0604030504040204" pitchFamily="34" charset="0"/>
                <a:ea typeface="Verdana" panose="020B0604030504040204" pitchFamily="34" charset="0"/>
                <a:cs typeface="Verdana" panose="020B0604030504040204" pitchFamily="34" charset="0"/>
              </a:rPr>
              <a:t>so </a:t>
            </a:r>
            <a:r>
              <a:rPr lang="en-GB" sz="1800" i="1" dirty="0">
                <a:latin typeface="Verdana" panose="020B0604030504040204" pitchFamily="34" charset="0"/>
                <a:ea typeface="Verdana" panose="020B0604030504040204" pitchFamily="34" charset="0"/>
                <a:cs typeface="Verdana" panose="020B0604030504040204" pitchFamily="34" charset="0"/>
              </a:rPr>
              <a:t>many procedures, with so many details that don’t always need to be </a:t>
            </a:r>
            <a:r>
              <a:rPr lang="en-GB" sz="1800" i="1" dirty="0" smtClean="0">
                <a:latin typeface="Verdana" panose="020B0604030504040204" pitchFamily="34" charset="0"/>
                <a:ea typeface="Verdana" panose="020B0604030504040204" pitchFamily="34" charset="0"/>
                <a:cs typeface="Verdana" panose="020B0604030504040204" pitchFamily="34" charset="0"/>
              </a:rPr>
              <a:t>there</a:t>
            </a:r>
          </a:p>
          <a:p>
            <a:r>
              <a:rPr lang="en-GB" sz="1800" i="1" dirty="0">
                <a:latin typeface="Verdana" panose="020B0604030504040204" pitchFamily="34" charset="0"/>
                <a:ea typeface="Verdana" panose="020B0604030504040204" pitchFamily="34" charset="0"/>
                <a:cs typeface="Verdana" panose="020B0604030504040204" pitchFamily="34" charset="0"/>
              </a:rPr>
              <a:t>I think it works, because </a:t>
            </a:r>
            <a:r>
              <a:rPr lang="en-GB" sz="1800" i="1" dirty="0" smtClean="0">
                <a:latin typeface="Verdana" panose="020B0604030504040204" pitchFamily="34" charset="0"/>
                <a:ea typeface="Verdana" panose="020B0604030504040204" pitchFamily="34" charset="0"/>
                <a:cs typeface="Verdana" panose="020B0604030504040204" pitchFamily="34" charset="0"/>
              </a:rPr>
              <a:t>it makes us stop </a:t>
            </a:r>
            <a:r>
              <a:rPr lang="en-GB" sz="1800" i="1" dirty="0">
                <a:latin typeface="Verdana" panose="020B0604030504040204" pitchFamily="34" charset="0"/>
                <a:ea typeface="Verdana" panose="020B0604030504040204" pitchFamily="34" charset="0"/>
                <a:cs typeface="Verdana" panose="020B0604030504040204" pitchFamily="34" charset="0"/>
              </a:rPr>
              <a:t>to think why we are doing certain things in a certain </a:t>
            </a:r>
            <a:r>
              <a:rPr lang="en-GB" sz="1800" i="1" dirty="0" smtClean="0">
                <a:latin typeface="Verdana" panose="020B0604030504040204" pitchFamily="34" charset="0"/>
                <a:ea typeface="Verdana" panose="020B0604030504040204" pitchFamily="34" charset="0"/>
                <a:cs typeface="Verdana" panose="020B0604030504040204" pitchFamily="34" charset="0"/>
              </a:rPr>
              <a:t>way</a:t>
            </a:r>
          </a:p>
          <a:p>
            <a:r>
              <a:rPr lang="en-GB" sz="1800" i="1" dirty="0">
                <a:latin typeface="Verdana" panose="020B0604030504040204" pitchFamily="34" charset="0"/>
                <a:ea typeface="Verdana" panose="020B0604030504040204" pitchFamily="34" charset="0"/>
                <a:cs typeface="Verdana" panose="020B0604030504040204" pitchFamily="34" charset="0"/>
              </a:rPr>
              <a:t>As library people we tend to want focus on the detail and to keep information longer than we might need. Leaning challenges this</a:t>
            </a:r>
          </a:p>
          <a:p>
            <a:r>
              <a:rPr lang="en-GB" sz="1800" i="1" dirty="0">
                <a:latin typeface="Verdana" panose="020B0604030504040204" pitchFamily="34" charset="0"/>
                <a:ea typeface="Verdana" panose="020B0604030504040204" pitchFamily="34" charset="0"/>
                <a:cs typeface="Verdana" panose="020B0604030504040204" pitchFamily="34" charset="0"/>
              </a:rPr>
              <a:t>We have lots of processes that may have been in place for many years, some of which have been changed slightly </a:t>
            </a:r>
            <a:r>
              <a:rPr lang="en-GB" sz="1800" i="1" dirty="0" smtClean="0">
                <a:latin typeface="Verdana" panose="020B0604030504040204" pitchFamily="34" charset="0"/>
                <a:ea typeface="Verdana" panose="020B0604030504040204" pitchFamily="34" charset="0"/>
                <a:cs typeface="Verdana" panose="020B0604030504040204" pitchFamily="34" charset="0"/>
              </a:rPr>
              <a:t>but have </a:t>
            </a:r>
            <a:r>
              <a:rPr lang="en-GB" sz="1800" i="1" dirty="0">
                <a:latin typeface="Verdana" panose="020B0604030504040204" pitchFamily="34" charset="0"/>
                <a:ea typeface="Verdana" panose="020B0604030504040204" pitchFamily="34" charset="0"/>
                <a:cs typeface="Verdana" panose="020B0604030504040204" pitchFamily="34" charset="0"/>
              </a:rPr>
              <a:t>never had a </a:t>
            </a:r>
            <a:r>
              <a:rPr lang="en-GB" sz="1800" i="1" u="sng" dirty="0">
                <a:latin typeface="Verdana" panose="020B0604030504040204" pitchFamily="34" charset="0"/>
                <a:ea typeface="Verdana" panose="020B0604030504040204" pitchFamily="34" charset="0"/>
                <a:cs typeface="Verdana" panose="020B0604030504040204" pitchFamily="34" charset="0"/>
              </a:rPr>
              <a:t>very</a:t>
            </a:r>
            <a:r>
              <a:rPr lang="en-GB" sz="1800" i="1" dirty="0">
                <a:latin typeface="Verdana" panose="020B0604030504040204" pitchFamily="34" charset="0"/>
                <a:ea typeface="Verdana" panose="020B0604030504040204" pitchFamily="34" charset="0"/>
                <a:cs typeface="Verdana" panose="020B0604030504040204" pitchFamily="34" charset="0"/>
              </a:rPr>
              <a:t> good ‘going over’ to check they are still fit for purpose</a:t>
            </a:r>
            <a:r>
              <a:rPr lang="en-GB" sz="1800" i="1" dirty="0" smtClean="0">
                <a:latin typeface="Verdana" panose="020B0604030504040204" pitchFamily="34" charset="0"/>
                <a:ea typeface="Verdana" panose="020B0604030504040204" pitchFamily="34" charset="0"/>
                <a:cs typeface="Verdana" panose="020B0604030504040204" pitchFamily="34" charset="0"/>
              </a:rPr>
              <a:t>!</a:t>
            </a:r>
          </a:p>
          <a:p>
            <a:pPr lvl="0"/>
            <a:r>
              <a:rPr lang="en-GB" sz="1800" i="1" dirty="0">
                <a:latin typeface="Verdana" panose="020B0604030504040204" pitchFamily="34" charset="0"/>
                <a:ea typeface="Verdana" panose="020B0604030504040204" pitchFamily="34" charset="0"/>
                <a:cs typeface="Verdana" panose="020B0604030504040204" pitchFamily="34" charset="0"/>
              </a:rPr>
              <a:t>It filters through to all aspects of your life </a:t>
            </a:r>
            <a:endParaRPr lang="en-GB" sz="1800" i="1" dirty="0" smtClean="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n-GB" sz="1800" i="1" dirty="0">
                <a:latin typeface="Verdana" panose="020B0604030504040204" pitchFamily="34" charset="0"/>
                <a:ea typeface="Verdana" panose="020B0604030504040204" pitchFamily="34" charset="0"/>
                <a:cs typeface="Verdana" panose="020B0604030504040204" pitchFamily="34" charset="0"/>
              </a:rPr>
              <a:t>	</a:t>
            </a:r>
            <a:r>
              <a:rPr lang="en-GB" sz="1800" i="1" dirty="0" smtClean="0">
                <a:latin typeface="Verdana" panose="020B0604030504040204" pitchFamily="34" charset="0"/>
                <a:ea typeface="Verdana" panose="020B0604030504040204" pitchFamily="34" charset="0"/>
                <a:cs typeface="Verdana" panose="020B0604030504040204" pitchFamily="34" charset="0"/>
              </a:rPr>
              <a:t>(</a:t>
            </a:r>
            <a:r>
              <a:rPr lang="en-GB" sz="1800" i="1" dirty="0">
                <a:latin typeface="Verdana" panose="020B0604030504040204" pitchFamily="34" charset="0"/>
                <a:ea typeface="Verdana" panose="020B0604030504040204" pitchFamily="34" charset="0"/>
                <a:cs typeface="Verdana" panose="020B0604030504040204" pitchFamily="34" charset="0"/>
              </a:rPr>
              <a:t>I’ve leaned my </a:t>
            </a:r>
            <a:r>
              <a:rPr lang="en-GB" sz="1800" i="1" dirty="0" smtClean="0">
                <a:latin typeface="Verdana" panose="020B0604030504040204" pitchFamily="34" charset="0"/>
                <a:ea typeface="Verdana" panose="020B0604030504040204" pitchFamily="34" charset="0"/>
                <a:cs typeface="Verdana" panose="020B0604030504040204" pitchFamily="34" charset="0"/>
              </a:rPr>
              <a:t>mum’s </a:t>
            </a:r>
            <a:r>
              <a:rPr lang="en-GB" sz="1800" i="1" dirty="0">
                <a:latin typeface="Verdana" panose="020B0604030504040204" pitchFamily="34" charset="0"/>
                <a:ea typeface="Verdana" panose="020B0604030504040204" pitchFamily="34" charset="0"/>
                <a:cs typeface="Verdana" panose="020B0604030504040204" pitchFamily="34" charset="0"/>
              </a:rPr>
              <a:t>pantry ! </a:t>
            </a:r>
            <a:r>
              <a:rPr lang="en-GB" sz="1800" i="1" dirty="0" smtClean="0">
                <a:latin typeface="Verdana" panose="020B0604030504040204" pitchFamily="34" charset="0"/>
                <a:ea typeface="Verdana" panose="020B0604030504040204" pitchFamily="34" charset="0"/>
                <a:cs typeface="Verdana" panose="020B0604030504040204" pitchFamily="34" charset="0"/>
              </a:rPr>
              <a:t>)</a:t>
            </a:r>
            <a:endParaRPr lang="en-GB" sz="1800" i="1" dirty="0">
              <a:latin typeface="Verdana" panose="020B0604030504040204" pitchFamily="34" charset="0"/>
              <a:ea typeface="Verdana" panose="020B0604030504040204" pitchFamily="34" charset="0"/>
              <a:cs typeface="Verdana" panose="020B0604030504040204" pitchFamily="34" charset="0"/>
            </a:endParaRPr>
          </a:p>
          <a:p>
            <a:endParaRPr lang="en-GB" sz="1800" i="1" dirty="0">
              <a:latin typeface="Verdana" panose="020B0604030504040204" pitchFamily="34" charset="0"/>
              <a:ea typeface="Verdana" panose="020B0604030504040204" pitchFamily="34" charset="0"/>
              <a:cs typeface="Verdana" panose="020B0604030504040204" pitchFamily="34" charset="0"/>
            </a:endParaRPr>
          </a:p>
          <a:p>
            <a:endParaRPr lang="en-GB" dirty="0"/>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1080960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a typeface="Verdana" panose="020B0604030504040204" pitchFamily="34" charset="0"/>
                <a:cs typeface="Verdana" panose="020B0604030504040204" pitchFamily="34" charset="0"/>
              </a:rPr>
              <a:t>What is Lean?</a:t>
            </a:r>
            <a:endParaRPr lang="en-GB" b="1" dirty="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en-GB" dirty="0"/>
              <a:t>Lean </a:t>
            </a:r>
            <a:r>
              <a:rPr lang="en-GB" dirty="0" smtClean="0"/>
              <a:t>– Toyota/Ford; phrase coined in 1990</a:t>
            </a:r>
          </a:p>
          <a:p>
            <a:pPr marL="0" indent="0">
              <a:buNone/>
            </a:pPr>
            <a:endParaRPr lang="en-GB" dirty="0" smtClean="0"/>
          </a:p>
          <a:p>
            <a:r>
              <a:rPr lang="en-GB" i="1" dirty="0"/>
              <a:t>L</a:t>
            </a:r>
            <a:r>
              <a:rPr lang="en-GB" i="1" dirty="0" smtClean="0"/>
              <a:t>ean </a:t>
            </a:r>
            <a:r>
              <a:rPr lang="en-GB" i="1" dirty="0"/>
              <a:t>is the set of "tools" that assist in the identification and steady elimination of </a:t>
            </a:r>
            <a:r>
              <a:rPr lang="en-GB" i="1" dirty="0" smtClean="0"/>
              <a:t>waste.  As </a:t>
            </a:r>
            <a:r>
              <a:rPr lang="en-GB" i="1" dirty="0"/>
              <a:t>waste is eliminated quality improves while production time and cost are </a:t>
            </a:r>
            <a:r>
              <a:rPr lang="en-GB" i="1" dirty="0" smtClean="0"/>
              <a:t>reduced.</a:t>
            </a:r>
          </a:p>
          <a:p>
            <a:endParaRPr lang="en-GB" dirty="0" smtClean="0"/>
          </a:p>
          <a:p>
            <a:r>
              <a:rPr lang="en-GB" dirty="0" smtClean="0"/>
              <a:t>We use Lean </a:t>
            </a:r>
            <a:r>
              <a:rPr lang="en-GB" dirty="0"/>
              <a:t>techniques </a:t>
            </a:r>
            <a:r>
              <a:rPr lang="en-GB" dirty="0" smtClean="0"/>
              <a:t>to </a:t>
            </a:r>
            <a:r>
              <a:rPr lang="en-GB" dirty="0"/>
              <a:t>analyse the provision of a service, identify and eliminate non-value adding processes known as ‘waste’, and focus on activities which add value to the customer. </a:t>
            </a:r>
          </a:p>
        </p:txBody>
      </p:sp>
      <p:pic>
        <p:nvPicPr>
          <p:cNvPr id="4" name="Picture 2"/>
          <p:cNvPicPr>
            <a:picLocks noChangeAspect="1" noChangeArrowheads="1"/>
          </p:cNvPicPr>
          <p:nvPr/>
        </p:nvPicPr>
        <p:blipFill>
          <a:blip r:embed="rId3"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73825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azlb\Desktop\meeting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836712"/>
            <a:ext cx="3048000" cy="2471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850106"/>
          </a:xfrm>
        </p:spPr>
        <p:txBody>
          <a:bodyPr>
            <a:noAutofit/>
          </a:bodyPr>
          <a:lstStyle/>
          <a:p>
            <a:r>
              <a:rPr lang="en-GB" sz="4000" b="1" dirty="0" smtClean="0">
                <a:ea typeface="Verdana" panose="020B0604030504040204" pitchFamily="34" charset="0"/>
                <a:cs typeface="Verdana" panose="020B0604030504040204" pitchFamily="34" charset="0"/>
              </a:rPr>
              <a:t>The stages of Lean</a:t>
            </a:r>
            <a:endParaRPr lang="en-GB" sz="4000" b="1" dirty="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67544" y="1384477"/>
            <a:ext cx="8229600" cy="5068859"/>
          </a:xfrm>
        </p:spPr>
        <p:txBody>
          <a:bodyPr>
            <a:normAutofit fontScale="55000" lnSpcReduction="20000"/>
          </a:bodyPr>
          <a:lstStyle/>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Team</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Customer values</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Metrics</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			</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Process mapping</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			Identifying waste</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a:t>
            </a: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Recommendations</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Implementation</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Review/continuous                                     				improvement</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099" name="Picture 3" descr="C:\Users\uazlb\AppData\Local\Microsoft\Windows\Temporary Internet Files\Content.IE5\0C13ZB2O\MC9000822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717032"/>
            <a:ext cx="1901038" cy="1545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15541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ILLs Team</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5" name="Picture 2"/>
          <p:cNvPicPr>
            <a:picLocks noChangeAspect="1" noChangeArrowheads="1"/>
          </p:cNvPicPr>
          <p:nvPr/>
        </p:nvPicPr>
        <p:blipFill>
          <a:blip r:embed="rId3"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1551873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124744"/>
            <a:ext cx="8352928" cy="5472608"/>
          </a:xfrm>
        </p:spPr>
        <p:txBody>
          <a:bodyPr>
            <a:normAutofit/>
          </a:bodyPr>
          <a:lstStyle/>
          <a:p>
            <a:pPr marL="457200" lvl="0" indent="-457200" algn="l">
              <a:buFont typeface="Arial" panose="020B0604020202020204" pitchFamily="34" charset="0"/>
              <a:buChar char="•"/>
            </a:pPr>
            <a:r>
              <a:rPr lang="en-GB" dirty="0">
                <a:solidFill>
                  <a:schemeClr val="tx1"/>
                </a:solidFill>
              </a:rPr>
              <a:t>Speed: supply/response</a:t>
            </a:r>
          </a:p>
          <a:p>
            <a:pPr marL="457200" lvl="0" indent="-457200" algn="l">
              <a:buFont typeface="Arial" panose="020B0604020202020204" pitchFamily="34" charset="0"/>
              <a:buChar char="•"/>
            </a:pPr>
            <a:r>
              <a:rPr lang="en-GB" dirty="0">
                <a:solidFill>
                  <a:schemeClr val="tx1"/>
                </a:solidFill>
              </a:rPr>
              <a:t>Range/diversity</a:t>
            </a:r>
          </a:p>
          <a:p>
            <a:pPr marL="457200" lvl="0" indent="-457200" algn="l">
              <a:buFont typeface="Arial" panose="020B0604020202020204" pitchFamily="34" charset="0"/>
              <a:buChar char="•"/>
            </a:pPr>
            <a:r>
              <a:rPr lang="en-GB" dirty="0">
                <a:solidFill>
                  <a:schemeClr val="tx1"/>
                </a:solidFill>
              </a:rPr>
              <a:t>Ease of request</a:t>
            </a:r>
          </a:p>
          <a:p>
            <a:pPr marL="457200" lvl="0" indent="-457200" algn="l">
              <a:buFont typeface="Arial" panose="020B0604020202020204" pitchFamily="34" charset="0"/>
              <a:buChar char="•"/>
            </a:pPr>
            <a:r>
              <a:rPr lang="en-GB" dirty="0">
                <a:solidFill>
                  <a:schemeClr val="tx1"/>
                </a:solidFill>
              </a:rPr>
              <a:t>Convenience: SED</a:t>
            </a:r>
          </a:p>
          <a:p>
            <a:pPr marL="457200" lvl="0" indent="-457200" algn="l">
              <a:buFont typeface="Arial" panose="020B0604020202020204" pitchFamily="34" charset="0"/>
              <a:buChar char="•"/>
            </a:pPr>
            <a:r>
              <a:rPr lang="en-GB" dirty="0">
                <a:solidFill>
                  <a:schemeClr val="tx1"/>
                </a:solidFill>
              </a:rPr>
              <a:t>Renewals: ability/ease</a:t>
            </a:r>
          </a:p>
          <a:p>
            <a:pPr marL="457200" lvl="0" indent="-457200" algn="l">
              <a:buFont typeface="Arial" panose="020B0604020202020204" pitchFamily="34" charset="0"/>
              <a:buChar char="•"/>
            </a:pPr>
            <a:r>
              <a:rPr lang="en-GB" dirty="0">
                <a:solidFill>
                  <a:schemeClr val="tx1"/>
                </a:solidFill>
              </a:rPr>
              <a:t>Staff knowledge and expertise</a:t>
            </a:r>
          </a:p>
          <a:p>
            <a:pPr marL="457200" lvl="0" indent="-457200" algn="l">
              <a:buFont typeface="Arial" panose="020B0604020202020204" pitchFamily="34" charset="0"/>
              <a:buChar char="•"/>
            </a:pPr>
            <a:r>
              <a:rPr lang="en-GB" dirty="0">
                <a:solidFill>
                  <a:schemeClr val="tx1"/>
                </a:solidFill>
              </a:rPr>
              <a:t>Home reading</a:t>
            </a:r>
          </a:p>
          <a:p>
            <a:pPr marL="457200" lvl="0" indent="-457200" algn="l">
              <a:buFont typeface="Arial" panose="020B0604020202020204" pitchFamily="34" charset="0"/>
              <a:buChar char="•"/>
            </a:pPr>
            <a:r>
              <a:rPr lang="en-GB" dirty="0">
                <a:solidFill>
                  <a:schemeClr val="tx1"/>
                </a:solidFill>
              </a:rPr>
              <a:t>Aiding research</a:t>
            </a:r>
          </a:p>
          <a:p>
            <a:pPr marL="457200" lvl="0" indent="-457200" algn="l">
              <a:buFont typeface="Arial" panose="020B0604020202020204" pitchFamily="34" charset="0"/>
              <a:buChar char="•"/>
            </a:pPr>
            <a:r>
              <a:rPr lang="en-GB" dirty="0">
                <a:solidFill>
                  <a:schemeClr val="tx1"/>
                </a:solidFill>
              </a:rPr>
              <a:t>Value for money</a:t>
            </a:r>
          </a:p>
        </p:txBody>
      </p:sp>
      <p:sp>
        <p:nvSpPr>
          <p:cNvPr id="2" name="Title 1"/>
          <p:cNvSpPr>
            <a:spLocks noGrp="1"/>
          </p:cNvSpPr>
          <p:nvPr>
            <p:ph type="ctrTitle"/>
          </p:nvPr>
        </p:nvSpPr>
        <p:spPr>
          <a:xfrm>
            <a:off x="685800" y="260649"/>
            <a:ext cx="7772400" cy="792087"/>
          </a:xfrm>
        </p:spPr>
        <p:txBody>
          <a:bodyPr>
            <a:normAutofit/>
          </a:bodyPr>
          <a:lstStyle/>
          <a:p>
            <a:r>
              <a:rPr lang="en-GB" sz="3600" b="1" dirty="0" smtClean="0">
                <a:ea typeface="Verdana" panose="020B0604030504040204" pitchFamily="34" charset="0"/>
                <a:cs typeface="Verdana" panose="020B0604030504040204" pitchFamily="34" charset="0"/>
              </a:rPr>
              <a:t>Customer Values for ILLs</a:t>
            </a:r>
            <a:endParaRPr lang="en-GB" sz="3600" b="1" dirty="0">
              <a:ea typeface="Verdana" panose="020B0604030504040204" pitchFamily="34" charset="0"/>
              <a:cs typeface="Verdana" panose="020B0604030504040204" pitchFamily="34" charset="0"/>
            </a:endParaRPr>
          </a:p>
        </p:txBody>
      </p:sp>
      <p:pic>
        <p:nvPicPr>
          <p:cNvPr id="1027" name="Picture 3" descr="C:\Users\uazlb\Desktop\B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556792"/>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75934" y="3717032"/>
            <a:ext cx="1800200" cy="41034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pic>
        <p:nvPicPr>
          <p:cNvPr id="6"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59643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azlb\Desktop\meeting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836712"/>
            <a:ext cx="3048000" cy="2471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62074"/>
          </a:xfrm>
        </p:spPr>
        <p:txBody>
          <a:bodyPr>
            <a:noAutofit/>
          </a:bodyPr>
          <a:lstStyle/>
          <a:p>
            <a:r>
              <a:rPr lang="en-GB" sz="4000" b="1" dirty="0">
                <a:ea typeface="Verdana" panose="020B0604030504040204" pitchFamily="34" charset="0"/>
                <a:cs typeface="Verdana" panose="020B0604030504040204" pitchFamily="34" charset="0"/>
              </a:rPr>
              <a:t/>
            </a:r>
            <a:br>
              <a:rPr lang="en-GB" sz="4000" b="1" dirty="0">
                <a:ea typeface="Verdana" panose="020B0604030504040204" pitchFamily="34" charset="0"/>
                <a:cs typeface="Verdana" panose="020B0604030504040204" pitchFamily="34" charset="0"/>
              </a:rPr>
            </a:br>
            <a:r>
              <a:rPr lang="en-GB" sz="4000" b="1" dirty="0">
                <a:ea typeface="Verdana" panose="020B0604030504040204" pitchFamily="34" charset="0"/>
                <a:cs typeface="Verdana" panose="020B0604030504040204" pitchFamily="34" charset="0"/>
              </a:rPr>
              <a:t>The stages of Lean</a:t>
            </a:r>
          </a:p>
        </p:txBody>
      </p:sp>
      <p:sp>
        <p:nvSpPr>
          <p:cNvPr id="3" name="Content Placeholder 2"/>
          <p:cNvSpPr>
            <a:spLocks noGrp="1"/>
          </p:cNvSpPr>
          <p:nvPr>
            <p:ph idx="1"/>
          </p:nvPr>
        </p:nvSpPr>
        <p:spPr>
          <a:xfrm>
            <a:off x="467544" y="1384477"/>
            <a:ext cx="8229600" cy="5068859"/>
          </a:xfrm>
        </p:spPr>
        <p:txBody>
          <a:bodyPr>
            <a:normAutofit fontScale="55000" lnSpcReduction="20000"/>
          </a:bodyPr>
          <a:lstStyle/>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Team</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Customer values</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Metrics</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			</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Process mapping</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			Identifying waste</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a:t>
            </a: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Recommendations</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Implementation</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Review/continuous                                     				improvement</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099" name="Picture 3" descr="C:\Users\uazlb\AppData\Local\Microsoft\Windows\Temporary Internet Files\Content.IE5\0C13ZB2O\MC9000822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717032"/>
            <a:ext cx="1901038" cy="1545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373479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21" y="116632"/>
            <a:ext cx="8229600" cy="288032"/>
          </a:xfrm>
        </p:spPr>
        <p:txBody>
          <a:bodyPr>
            <a:normAutofit fontScale="90000"/>
          </a:bodyPr>
          <a:lstStyle/>
          <a:p>
            <a:r>
              <a:rPr lang="en-GB" b="1" dirty="0" smtClean="0">
                <a:latin typeface="Verdana" panose="020B0604030504040204" pitchFamily="34" charset="0"/>
                <a:ea typeface="Verdana" panose="020B0604030504040204" pitchFamily="34" charset="0"/>
                <a:cs typeface="Verdana" panose="020B0604030504040204" pitchFamily="34" charset="0"/>
              </a:rPr>
              <a:t/>
            </a:r>
            <a:br>
              <a:rPr lang="en-GB" b="1" dirty="0" smtClean="0">
                <a:latin typeface="Verdana" panose="020B0604030504040204" pitchFamily="34" charset="0"/>
                <a:ea typeface="Verdana" panose="020B0604030504040204" pitchFamily="34" charset="0"/>
                <a:cs typeface="Verdana" panose="020B0604030504040204" pitchFamily="34" charset="0"/>
              </a:rPr>
            </a:br>
            <a:r>
              <a:rPr lang="en-GB" b="1" dirty="0" smtClean="0">
                <a:ea typeface="Verdana" panose="020B0604030504040204" pitchFamily="34" charset="0"/>
                <a:cs typeface="Verdana" panose="020B0604030504040204" pitchFamily="34" charset="0"/>
              </a:rPr>
              <a:t>Mapping the process</a:t>
            </a:r>
            <a:endParaRPr lang="en-GB" b="1" dirty="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620688"/>
            <a:ext cx="8229600" cy="5976664"/>
          </a:xfrm>
          <a:ln w="57150">
            <a:noFill/>
          </a:ln>
        </p:spPr>
        <p:txBody>
          <a:bodyPr>
            <a:normAutofit/>
          </a:bodyPr>
          <a:lstStyle/>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sz="1000" dirty="0" smtClean="0"/>
          </a:p>
          <a:p>
            <a:pPr marL="0" indent="0">
              <a:buNone/>
            </a:pPr>
            <a:endParaRPr lang="en-GB" sz="1000" dirty="0"/>
          </a:p>
          <a:p>
            <a:pPr marL="0" indent="0">
              <a:buNone/>
            </a:pPr>
            <a:r>
              <a:rPr lang="en-GB" sz="1000" dirty="0" smtClean="0"/>
              <a:t>							</a:t>
            </a:r>
          </a:p>
          <a:p>
            <a:pPr marL="0" indent="0">
              <a:buNone/>
            </a:pPr>
            <a:r>
              <a:rPr lang="en-GB" sz="1000" dirty="0"/>
              <a:t>	</a:t>
            </a:r>
            <a:r>
              <a:rPr lang="en-GB" sz="1000" dirty="0" smtClean="0"/>
              <a:t>					</a:t>
            </a:r>
            <a:endParaRPr lang="en-GB" sz="1000" dirty="0"/>
          </a:p>
        </p:txBody>
      </p:sp>
      <p:sp>
        <p:nvSpPr>
          <p:cNvPr id="4" name="Rounded Rectangle 3"/>
          <p:cNvSpPr/>
          <p:nvPr/>
        </p:nvSpPr>
        <p:spPr>
          <a:xfrm>
            <a:off x="3346867" y="917107"/>
            <a:ext cx="1440160" cy="1080120"/>
          </a:xfrm>
          <a:prstGeom prst="round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Start and end</a:t>
            </a:r>
            <a:endParaRPr lang="en-GB" dirty="0"/>
          </a:p>
        </p:txBody>
      </p:sp>
      <p:sp>
        <p:nvSpPr>
          <p:cNvPr id="5" name="Rectangle 4"/>
          <p:cNvSpPr/>
          <p:nvPr/>
        </p:nvSpPr>
        <p:spPr>
          <a:xfrm>
            <a:off x="3380988" y="2443454"/>
            <a:ext cx="1440160" cy="1152128"/>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Basic step (brief description of action)</a:t>
            </a:r>
            <a:endParaRPr lang="en-GB" dirty="0"/>
          </a:p>
        </p:txBody>
      </p:sp>
      <p:sp>
        <p:nvSpPr>
          <p:cNvPr id="6" name="Diamond 5"/>
          <p:cNvSpPr/>
          <p:nvPr/>
        </p:nvSpPr>
        <p:spPr>
          <a:xfrm>
            <a:off x="3462343" y="3946961"/>
            <a:ext cx="1277450" cy="1061506"/>
          </a:xfrm>
          <a:prstGeom prst="diamond">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t>
            </a:r>
            <a:endParaRPr lang="en-GB" dirty="0"/>
          </a:p>
        </p:txBody>
      </p:sp>
      <p:sp>
        <p:nvSpPr>
          <p:cNvPr id="7" name="Rectangle 6"/>
          <p:cNvSpPr/>
          <p:nvPr/>
        </p:nvSpPr>
        <p:spPr>
          <a:xfrm>
            <a:off x="1979712" y="4011836"/>
            <a:ext cx="1299154" cy="9144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Decision – Yes/No question</a:t>
            </a:r>
            <a:endParaRPr lang="en-GB" dirty="0"/>
          </a:p>
        </p:txBody>
      </p:sp>
      <p:sp>
        <p:nvSpPr>
          <p:cNvPr id="9" name="Flowchart: Document 8"/>
          <p:cNvSpPr/>
          <p:nvPr/>
        </p:nvSpPr>
        <p:spPr>
          <a:xfrm>
            <a:off x="5619374" y="4004425"/>
            <a:ext cx="1440160" cy="1026404"/>
          </a:xfrm>
          <a:prstGeom prst="flowChartDocumen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Step producing a document</a:t>
            </a:r>
            <a:endParaRPr lang="en-GB" dirty="0">
              <a:solidFill>
                <a:schemeClr val="tx1"/>
              </a:solidFill>
            </a:endParaRPr>
          </a:p>
        </p:txBody>
      </p:sp>
      <p:cxnSp>
        <p:nvCxnSpPr>
          <p:cNvPr id="11" name="Straight Arrow Connector 10"/>
          <p:cNvCxnSpPr>
            <a:stCxn id="5" idx="2"/>
          </p:cNvCxnSpPr>
          <p:nvPr/>
        </p:nvCxnSpPr>
        <p:spPr>
          <a:xfrm>
            <a:off x="4101068" y="3595582"/>
            <a:ext cx="5478" cy="351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693" y="5029342"/>
            <a:ext cx="1587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7572" y="2006438"/>
            <a:ext cx="158750" cy="5365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3386466" y="5445224"/>
            <a:ext cx="1440160" cy="1080120"/>
          </a:xfrm>
          <a:prstGeom prst="round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Start and end</a:t>
            </a:r>
            <a:endParaRPr lang="en-GB" dirty="0"/>
          </a:p>
        </p:txBody>
      </p:sp>
      <p:sp>
        <p:nvSpPr>
          <p:cNvPr id="19" name="Rectangle 18"/>
          <p:cNvSpPr/>
          <p:nvPr/>
        </p:nvSpPr>
        <p:spPr>
          <a:xfrm>
            <a:off x="4866369" y="3946063"/>
            <a:ext cx="720080" cy="5229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tx1"/>
                </a:solidFill>
              </a:rPr>
              <a:t>Yes</a:t>
            </a:r>
            <a:endParaRPr lang="en-GB" dirty="0">
              <a:solidFill>
                <a:schemeClr val="tx1"/>
              </a:solidFill>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453" y="4848454"/>
            <a:ext cx="719137" cy="3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Callout 19"/>
          <p:cNvSpPr/>
          <p:nvPr/>
        </p:nvSpPr>
        <p:spPr>
          <a:xfrm>
            <a:off x="5868144" y="1283856"/>
            <a:ext cx="1800200" cy="1156236"/>
          </a:xfrm>
          <a:prstGeom prst="wedgeEllipseCallou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What happens now</a:t>
            </a:r>
            <a:endParaRPr lang="en-GB" dirty="0"/>
          </a:p>
        </p:txBody>
      </p:sp>
      <p:sp>
        <p:nvSpPr>
          <p:cNvPr id="22" name="Oval Callout 21"/>
          <p:cNvSpPr/>
          <p:nvPr/>
        </p:nvSpPr>
        <p:spPr>
          <a:xfrm>
            <a:off x="755576" y="1211118"/>
            <a:ext cx="1873713" cy="1228973"/>
          </a:xfrm>
          <a:prstGeom prst="wedgeEllipseCallou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Include all steps/detail</a:t>
            </a:r>
            <a:endParaRPr lang="en-GB" dirty="0"/>
          </a:p>
        </p:txBody>
      </p:sp>
      <p:cxnSp>
        <p:nvCxnSpPr>
          <p:cNvPr id="16" name="Straight Arrow Connector 15"/>
          <p:cNvCxnSpPr>
            <a:stCxn id="6" idx="3"/>
          </p:cNvCxnSpPr>
          <p:nvPr/>
        </p:nvCxnSpPr>
        <p:spPr>
          <a:xfrm flipV="1">
            <a:off x="4739793" y="4469036"/>
            <a:ext cx="879581" cy="8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65708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oAutofit/>
          </a:bodyPr>
          <a:lstStyle/>
          <a:p>
            <a:r>
              <a:rPr lang="en-GB" sz="3600" b="1" dirty="0" smtClean="0">
                <a:ea typeface="Verdana" panose="020B0604030504040204" pitchFamily="34" charset="0"/>
                <a:cs typeface="Verdana" panose="020B0604030504040204" pitchFamily="34" charset="0"/>
              </a:rPr>
              <a:t> Identifying waste</a:t>
            </a:r>
            <a:endParaRPr lang="en-GB" sz="3600" b="1" dirty="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052736"/>
            <a:ext cx="8229600" cy="5704821"/>
          </a:xfrm>
        </p:spPr>
        <p:txBody>
          <a:bodyPr>
            <a:normAutofit/>
          </a:bodyPr>
          <a:lstStyle/>
          <a:p>
            <a:r>
              <a:rPr lang="en-GB" dirty="0" smtClean="0">
                <a:latin typeface="Calibri" panose="020F0502020204030204" pitchFamily="34" charset="0"/>
              </a:rPr>
              <a:t>Transportation</a:t>
            </a:r>
            <a:endParaRPr lang="en-GB" dirty="0">
              <a:latin typeface="Calibri" panose="020F0502020204030204" pitchFamily="34" charset="0"/>
            </a:endParaRPr>
          </a:p>
          <a:p>
            <a:r>
              <a:rPr lang="en-GB" dirty="0" smtClean="0">
                <a:latin typeface="Calibri" panose="020F0502020204030204" pitchFamily="34" charset="0"/>
              </a:rPr>
              <a:t>Inventory</a:t>
            </a:r>
          </a:p>
          <a:p>
            <a:r>
              <a:rPr lang="en-GB" dirty="0" smtClean="0">
                <a:latin typeface="Calibri" panose="020F0502020204030204" pitchFamily="34" charset="0"/>
              </a:rPr>
              <a:t>Motion</a:t>
            </a:r>
          </a:p>
          <a:p>
            <a:r>
              <a:rPr lang="en-GB" dirty="0" smtClean="0">
                <a:latin typeface="Calibri" panose="020F0502020204030204" pitchFamily="34" charset="0"/>
              </a:rPr>
              <a:t>Intellect</a:t>
            </a:r>
          </a:p>
          <a:p>
            <a:r>
              <a:rPr lang="en-GB" dirty="0" smtClean="0">
                <a:latin typeface="Calibri" panose="020F0502020204030204" pitchFamily="34" charset="0"/>
              </a:rPr>
              <a:t>Waiting</a:t>
            </a:r>
          </a:p>
          <a:p>
            <a:r>
              <a:rPr lang="en-GB" dirty="0" smtClean="0">
                <a:latin typeface="Calibri" panose="020F0502020204030204" pitchFamily="34" charset="0"/>
              </a:rPr>
              <a:t>Over </a:t>
            </a:r>
            <a:r>
              <a:rPr lang="en-GB" dirty="0">
                <a:latin typeface="Calibri" panose="020F0502020204030204" pitchFamily="34" charset="0"/>
              </a:rPr>
              <a:t>processing</a:t>
            </a:r>
          </a:p>
          <a:p>
            <a:r>
              <a:rPr lang="en-GB" dirty="0" smtClean="0">
                <a:latin typeface="Calibri" panose="020F0502020204030204" pitchFamily="34" charset="0"/>
              </a:rPr>
              <a:t>Over production</a:t>
            </a:r>
          </a:p>
          <a:p>
            <a:r>
              <a:rPr lang="en-GB" dirty="0" smtClean="0">
                <a:latin typeface="Calibri" panose="020F0502020204030204" pitchFamily="34" charset="0"/>
              </a:rPr>
              <a:t>Defect</a:t>
            </a:r>
            <a:endParaRPr lang="en-GB" dirty="0">
              <a:latin typeface="Calibri" panose="020F0502020204030204" pitchFamily="34" charset="0"/>
            </a:endParaRPr>
          </a:p>
          <a:p>
            <a:endParaRPr lang="en-GB" dirty="0"/>
          </a:p>
        </p:txBody>
      </p:sp>
      <p:pic>
        <p:nvPicPr>
          <p:cNvPr id="4" name="Picture 3"/>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214" y="1101023"/>
            <a:ext cx="2131318" cy="166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933056"/>
            <a:ext cx="1944217" cy="230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309" y="2924944"/>
            <a:ext cx="1843313" cy="153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414392" y="3068960"/>
            <a:ext cx="914400" cy="28663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Waiting</a:t>
            </a:r>
            <a:endParaRPr lang="en-GB" sz="1600" b="1" dirty="0"/>
          </a:p>
        </p:txBody>
      </p:sp>
      <p:sp>
        <p:nvSpPr>
          <p:cNvPr id="10" name="Rectangle 9"/>
          <p:cNvSpPr/>
          <p:nvPr/>
        </p:nvSpPr>
        <p:spPr>
          <a:xfrm>
            <a:off x="7380312" y="6235911"/>
            <a:ext cx="1080120" cy="28943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Inventory</a:t>
            </a:r>
            <a:endParaRPr lang="en-GB" sz="1600" b="1" dirty="0"/>
          </a:p>
        </p:txBody>
      </p:sp>
      <p:pic>
        <p:nvPicPr>
          <p:cNvPr id="11" name="Picture 2"/>
          <p:cNvPicPr>
            <a:picLocks noChangeAspect="1" noChangeArrowheads="1"/>
          </p:cNvPicPr>
          <p:nvPr/>
        </p:nvPicPr>
        <p:blipFill>
          <a:blip r:embed="rId5"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564591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a typeface="Verdana" panose="020B0604030504040204" pitchFamily="34" charset="0"/>
                <a:cs typeface="Verdana" panose="020B0604030504040204" pitchFamily="34" charset="0"/>
              </a:rPr>
              <a:t/>
            </a:r>
            <a:br>
              <a:rPr lang="en-GB" b="1" dirty="0" smtClean="0">
                <a:ea typeface="Verdana" panose="020B0604030504040204" pitchFamily="34" charset="0"/>
                <a:cs typeface="Verdana" panose="020B0604030504040204" pitchFamily="34" charset="0"/>
              </a:rPr>
            </a:br>
            <a:r>
              <a:rPr lang="en-GB" b="1" dirty="0">
                <a:ea typeface="Verdana" panose="020B0604030504040204" pitchFamily="34" charset="0"/>
                <a:cs typeface="Verdana" panose="020B0604030504040204" pitchFamily="34" charset="0"/>
              </a:rPr>
              <a:t>T</a:t>
            </a:r>
            <a:r>
              <a:rPr lang="en-GB" b="1" dirty="0" smtClean="0">
                <a:ea typeface="Verdana" panose="020B0604030504040204" pitchFamily="34" charset="0"/>
                <a:cs typeface="Verdana" panose="020B0604030504040204" pitchFamily="34" charset="0"/>
              </a:rPr>
              <a:t>oday’s session</a:t>
            </a:r>
            <a:endParaRPr lang="en-GB" b="1" dirty="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ILLs at Nottingham</a:t>
            </a:r>
          </a:p>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Lean</a:t>
            </a:r>
          </a:p>
          <a:p>
            <a:r>
              <a:rPr lang="en-GB" sz="2400" dirty="0" smtClean="0">
                <a:latin typeface="Verdana" panose="020B0604030504040204" pitchFamily="34" charset="0"/>
                <a:ea typeface="Verdana" panose="020B0604030504040204" pitchFamily="34" charset="0"/>
                <a:cs typeface="Verdana" panose="020B0604030504040204" pitchFamily="34" charset="0"/>
              </a:rPr>
              <a:t>A bit of theory</a:t>
            </a:r>
          </a:p>
          <a:p>
            <a:r>
              <a:rPr lang="en-GB" sz="2400" dirty="0" smtClean="0">
                <a:latin typeface="Verdana" panose="020B0604030504040204" pitchFamily="34" charset="0"/>
                <a:ea typeface="Verdana" panose="020B0604030504040204" pitchFamily="34" charset="0"/>
                <a:cs typeface="Verdana" panose="020B0604030504040204" pitchFamily="34" charset="0"/>
              </a:rPr>
              <a:t>The stages of Lean and how we’re applying these to ILLs</a:t>
            </a:r>
          </a:p>
          <a:p>
            <a:r>
              <a:rPr lang="en-GB" sz="2400" dirty="0" smtClean="0">
                <a:latin typeface="Verdana" panose="020B0604030504040204" pitchFamily="34" charset="0"/>
                <a:ea typeface="Verdana" panose="020B0604030504040204" pitchFamily="34" charset="0"/>
                <a:cs typeface="Verdana" panose="020B0604030504040204" pitchFamily="34" charset="0"/>
              </a:rPr>
              <a:t>The benefits of Lean</a:t>
            </a:r>
          </a:p>
          <a:p>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A chance to have a go!</a:t>
            </a:r>
          </a:p>
          <a:p>
            <a:pPr marL="0" indent="0">
              <a:buNone/>
            </a:pP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268760"/>
            <a:ext cx="1638300" cy="1638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960926"/>
            <a:ext cx="3680600" cy="276045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1799980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azlb\Desktop\meeting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836712"/>
            <a:ext cx="3048000" cy="2471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06090"/>
          </a:xfrm>
        </p:spPr>
        <p:txBody>
          <a:bodyPr>
            <a:noAutofit/>
          </a:bodyPr>
          <a:lstStyle/>
          <a:p>
            <a:r>
              <a:rPr lang="en-GB" sz="3600" b="1" dirty="0" smtClean="0">
                <a:ea typeface="Verdana" panose="020B0604030504040204" pitchFamily="34" charset="0"/>
                <a:cs typeface="Verdana" panose="020B0604030504040204" pitchFamily="34" charset="0"/>
              </a:rPr>
              <a:t>The </a:t>
            </a:r>
            <a:r>
              <a:rPr lang="en-GB" sz="3600" b="1" dirty="0">
                <a:ea typeface="Verdana" panose="020B0604030504040204" pitchFamily="34" charset="0"/>
                <a:cs typeface="Verdana" panose="020B0604030504040204" pitchFamily="34" charset="0"/>
              </a:rPr>
              <a:t>stages of Lean</a:t>
            </a:r>
          </a:p>
        </p:txBody>
      </p:sp>
      <p:sp>
        <p:nvSpPr>
          <p:cNvPr id="3" name="Content Placeholder 2"/>
          <p:cNvSpPr>
            <a:spLocks noGrp="1"/>
          </p:cNvSpPr>
          <p:nvPr>
            <p:ph idx="1"/>
          </p:nvPr>
        </p:nvSpPr>
        <p:spPr>
          <a:xfrm>
            <a:off x="467544" y="1384477"/>
            <a:ext cx="8229600" cy="5068859"/>
          </a:xfrm>
        </p:spPr>
        <p:txBody>
          <a:bodyPr>
            <a:normAutofit fontScale="55000" lnSpcReduction="20000"/>
          </a:bodyPr>
          <a:lstStyle/>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Team</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Customer values</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Metrics</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			</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Process mapping</a:t>
            </a:r>
          </a:p>
          <a:p>
            <a:pPr marL="800100" lvl="2" indent="0">
              <a:buNone/>
            </a:pPr>
            <a:r>
              <a:rPr lang="en-GB" sz="5200" dirty="0" smtClean="0">
                <a:latin typeface="Verdana" panose="020B0604030504040204" pitchFamily="34" charset="0"/>
                <a:ea typeface="Verdana" panose="020B0604030504040204" pitchFamily="34" charset="0"/>
                <a:cs typeface="Verdana" panose="020B0604030504040204" pitchFamily="34" charset="0"/>
              </a:rPr>
              <a:t>			Identifying waste</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a:t>
            </a: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Recommendations</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Implementation</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a:t>
            </a:r>
          </a:p>
          <a:p>
            <a:pPr marL="800100" lvl="2" indent="0">
              <a:buNone/>
            </a:pPr>
            <a:r>
              <a:rPr lang="en-GB" sz="5200" dirty="0">
                <a:latin typeface="Verdana" panose="020B0604030504040204" pitchFamily="34" charset="0"/>
                <a:ea typeface="Verdana" panose="020B0604030504040204" pitchFamily="34" charset="0"/>
                <a:cs typeface="Verdana" panose="020B0604030504040204" pitchFamily="34" charset="0"/>
              </a:rPr>
              <a:t> </a:t>
            </a:r>
            <a:r>
              <a:rPr lang="en-GB" sz="5200" dirty="0" smtClean="0">
                <a:latin typeface="Verdana" panose="020B0604030504040204" pitchFamily="34" charset="0"/>
                <a:ea typeface="Verdana" panose="020B0604030504040204" pitchFamily="34" charset="0"/>
                <a:cs typeface="Verdana" panose="020B0604030504040204" pitchFamily="34" charset="0"/>
              </a:rPr>
              <a:t>             Review/continuous                                     				improvement</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099" name="Picture 3" descr="C:\Users\uazlb\AppData\Local\Microsoft\Windows\Temporary Internet Files\Content.IE5\0C13ZB2O\MC9000822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717032"/>
            <a:ext cx="1901038" cy="1545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80551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azlb\AppData\Local\Microsoft\Windows\Temporary Internet Files\Content.IE5\X9LUJ89S\doubleche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152525"/>
            <a:ext cx="7620000" cy="455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78098"/>
          </a:xfrm>
        </p:spPr>
        <p:txBody>
          <a:bodyPr>
            <a:normAutofit fontScale="90000"/>
          </a:bodyPr>
          <a:lstStyle/>
          <a:p>
            <a:r>
              <a:rPr lang="en-GB" dirty="0" smtClean="0"/>
              <a:t/>
            </a:r>
            <a:br>
              <a:rPr lang="en-GB" dirty="0" smtClean="0"/>
            </a:br>
            <a:r>
              <a:rPr lang="en-GB" b="1" dirty="0" smtClean="0"/>
              <a:t>Lean Management techniques - benefits</a:t>
            </a:r>
            <a:r>
              <a:rPr lang="en-GB" dirty="0" smtClean="0"/>
              <a:t/>
            </a:r>
            <a:br>
              <a:rPr lang="en-GB" dirty="0" smtClean="0"/>
            </a:br>
            <a:endParaRPr lang="en-GB" dirty="0"/>
          </a:p>
        </p:txBody>
      </p:sp>
      <p:sp>
        <p:nvSpPr>
          <p:cNvPr id="3" name="Content Placeholder 2"/>
          <p:cNvSpPr>
            <a:spLocks noGrp="1"/>
          </p:cNvSpPr>
          <p:nvPr>
            <p:ph idx="1"/>
          </p:nvPr>
        </p:nvSpPr>
        <p:spPr>
          <a:xfrm>
            <a:off x="457200" y="1268760"/>
            <a:ext cx="8219256" cy="4857403"/>
          </a:xfrm>
        </p:spPr>
        <p:txBody>
          <a:bodyPr>
            <a:normAutofit fontScale="85000" lnSpcReduction="20000"/>
          </a:bodyPr>
          <a:lstStyle/>
          <a:p>
            <a:r>
              <a:rPr lang="en-GB" dirty="0" smtClean="0"/>
              <a:t>Simple to understand</a:t>
            </a:r>
          </a:p>
          <a:p>
            <a:r>
              <a:rPr lang="en-GB" dirty="0" smtClean="0"/>
              <a:t>Makes it clear why things need to change</a:t>
            </a:r>
          </a:p>
          <a:p>
            <a:r>
              <a:rPr lang="en-GB" dirty="0" smtClean="0"/>
              <a:t>The key participants are those who carry out the processes </a:t>
            </a:r>
          </a:p>
          <a:p>
            <a:r>
              <a:rPr lang="en-GB" dirty="0" smtClean="0"/>
              <a:t>Structured way to engage staff in change and lead them through it</a:t>
            </a:r>
          </a:p>
          <a:p>
            <a:r>
              <a:rPr lang="en-GB" dirty="0" smtClean="0"/>
              <a:t>Makes it easy to justify and promote change</a:t>
            </a:r>
          </a:p>
          <a:p>
            <a:r>
              <a:rPr lang="en-GB" dirty="0" smtClean="0"/>
              <a:t>We like ‘process’ so it fits with our way of thinking</a:t>
            </a:r>
          </a:p>
          <a:p>
            <a:r>
              <a:rPr lang="en-GB" dirty="0" smtClean="0"/>
              <a:t>Promotes team work</a:t>
            </a:r>
          </a:p>
          <a:p>
            <a:r>
              <a:rPr lang="en-GB" dirty="0" smtClean="0"/>
              <a:t>Generates ideas</a:t>
            </a:r>
          </a:p>
          <a:p>
            <a:r>
              <a:rPr lang="en-GB" dirty="0" smtClean="0"/>
              <a:t>Gets things done – not just a talking shop</a:t>
            </a:r>
          </a:p>
          <a:p>
            <a:r>
              <a:rPr lang="en-GB" dirty="0" smtClean="0"/>
              <a:t>It’s different to the day job and it’s fun!</a:t>
            </a:r>
          </a:p>
          <a:p>
            <a:endParaRPr lang="en-GB" dirty="0" smtClean="0"/>
          </a:p>
          <a:p>
            <a:endParaRPr lang="en-GB" dirty="0" smtClean="0"/>
          </a:p>
          <a:p>
            <a:endParaRPr lang="en-GB" dirty="0"/>
          </a:p>
        </p:txBody>
      </p:sp>
    </p:spTree>
    <p:extLst>
      <p:ext uri="{BB962C8B-B14F-4D97-AF65-F5344CB8AC3E}">
        <p14:creationId xmlns:p14="http://schemas.microsoft.com/office/powerpoint/2010/main" val="1053969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r>
              <a:rPr lang="en-GB" sz="9600" dirty="0" smtClean="0">
                <a:latin typeface="Arial Rounded MT Bold" panose="020F0704030504030204" pitchFamily="34" charset="0"/>
              </a:rPr>
              <a:t>Questions</a:t>
            </a:r>
          </a:p>
          <a:p>
            <a:pPr marL="0" indent="0" algn="ctr">
              <a:buNone/>
            </a:pPr>
            <a:endParaRPr lang="en-GB" sz="9600" dirty="0">
              <a:latin typeface="Arial Rounded MT Bold" panose="020F0704030504030204" pitchFamily="34" charset="0"/>
            </a:endParaRPr>
          </a:p>
        </p:txBody>
      </p:sp>
      <p:pic>
        <p:nvPicPr>
          <p:cNvPr id="1026" name="Picture 2" descr="C:\Users\uazcs\AppData\Local\Microsoft\Windows\Temporary Internet Files\Content.IE5\WL799X3A\question-mark-clip-art-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3" y="3501008"/>
            <a:ext cx="2078989" cy="207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48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Practical</a:t>
            </a:r>
            <a:endParaRPr lang="en-GB" sz="5400" dirty="0"/>
          </a:p>
        </p:txBody>
      </p:sp>
      <p:sp>
        <p:nvSpPr>
          <p:cNvPr id="3" name="Content Placeholder 2"/>
          <p:cNvSpPr>
            <a:spLocks noGrp="1"/>
          </p:cNvSpPr>
          <p:nvPr>
            <p:ph idx="1"/>
          </p:nvPr>
        </p:nvSpPr>
        <p:spPr/>
        <p:txBody>
          <a:bodyPr>
            <a:normAutofit/>
          </a:bodyPr>
          <a:lstStyle/>
          <a:p>
            <a:pPr marL="0" indent="0" algn="ctr">
              <a:buNone/>
            </a:pPr>
            <a:endParaRPr lang="en-GB" sz="4800" dirty="0"/>
          </a:p>
          <a:p>
            <a:pPr marL="0" indent="0" algn="ctr">
              <a:buNone/>
            </a:pPr>
            <a:r>
              <a:rPr lang="en-GB" sz="4800" b="1" dirty="0" smtClean="0"/>
              <a:t>Identify waste categories </a:t>
            </a:r>
          </a:p>
        </p:txBody>
      </p:sp>
      <p:pic>
        <p:nvPicPr>
          <p:cNvPr id="1027" name="Picture 3" descr="C:\Users\uazcs\AppData\Local\Microsoft\Windows\Temporary Internet Files\Content.IE5\YPMSM100\BVG7e[1].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713824" y="4005064"/>
            <a:ext cx="1782084" cy="17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227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1</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SED article </a:t>
            </a:r>
            <a:r>
              <a:rPr lang="en-GB" dirty="0"/>
              <a:t>arrives in </a:t>
            </a:r>
            <a:r>
              <a:rPr lang="en-GB" dirty="0" smtClean="0"/>
              <a:t>email box</a:t>
            </a:r>
            <a:endParaRPr lang="en-GB" dirty="0"/>
          </a:p>
          <a:p>
            <a:r>
              <a:rPr lang="en-GB" dirty="0" smtClean="0"/>
              <a:t>Article is </a:t>
            </a:r>
            <a:r>
              <a:rPr lang="en-GB" dirty="0"/>
              <a:t>printed</a:t>
            </a:r>
          </a:p>
          <a:p>
            <a:r>
              <a:rPr lang="en-GB" dirty="0"/>
              <a:t>All pages are </a:t>
            </a:r>
            <a:r>
              <a:rPr lang="en-GB" dirty="0" smtClean="0"/>
              <a:t>checked </a:t>
            </a:r>
            <a:r>
              <a:rPr lang="en-GB" dirty="0"/>
              <a:t>to make sure there are none missing</a:t>
            </a:r>
          </a:p>
          <a:p>
            <a:r>
              <a:rPr lang="en-GB" dirty="0"/>
              <a:t>The title of the article is highlighted on the front page</a:t>
            </a:r>
          </a:p>
          <a:p>
            <a:r>
              <a:rPr lang="en-GB" dirty="0"/>
              <a:t>A cover sheet is attached to the </a:t>
            </a:r>
            <a:r>
              <a:rPr lang="en-GB" dirty="0" smtClean="0"/>
              <a:t>article</a:t>
            </a:r>
            <a:endParaRPr lang="en-GB" dirty="0"/>
          </a:p>
          <a:p>
            <a:r>
              <a:rPr lang="en-GB" dirty="0"/>
              <a:t>The </a:t>
            </a:r>
            <a:r>
              <a:rPr lang="en-GB" dirty="0" smtClean="0"/>
              <a:t>requester’s name </a:t>
            </a:r>
            <a:r>
              <a:rPr lang="en-GB" dirty="0"/>
              <a:t>and article title are highlighted on the </a:t>
            </a:r>
            <a:r>
              <a:rPr lang="en-GB" dirty="0" smtClean="0"/>
              <a:t>cover sheet</a:t>
            </a:r>
            <a:endParaRPr lang="en-GB" dirty="0"/>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1768226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a:t>
            </a:r>
            <a:r>
              <a:rPr lang="en-GB" dirty="0" smtClean="0"/>
              <a:t>2</a:t>
            </a:r>
            <a:endParaRPr lang="en-GB" dirty="0"/>
          </a:p>
        </p:txBody>
      </p:sp>
      <p:sp>
        <p:nvSpPr>
          <p:cNvPr id="3" name="Content Placeholder 2"/>
          <p:cNvSpPr>
            <a:spLocks noGrp="1"/>
          </p:cNvSpPr>
          <p:nvPr>
            <p:ph idx="1"/>
          </p:nvPr>
        </p:nvSpPr>
        <p:spPr/>
        <p:txBody>
          <a:bodyPr>
            <a:normAutofit/>
          </a:bodyPr>
          <a:lstStyle/>
          <a:p>
            <a:r>
              <a:rPr lang="en-GB" dirty="0" err="1"/>
              <a:t>Intray</a:t>
            </a:r>
            <a:r>
              <a:rPr lang="en-GB" dirty="0"/>
              <a:t> response received from BL – </a:t>
            </a:r>
            <a:r>
              <a:rPr lang="en-GB" dirty="0" smtClean="0"/>
              <a:t>‘CRF’</a:t>
            </a:r>
            <a:endParaRPr lang="en-GB" dirty="0"/>
          </a:p>
          <a:p>
            <a:r>
              <a:rPr lang="en-GB" dirty="0"/>
              <a:t>Response is added to the </a:t>
            </a:r>
            <a:r>
              <a:rPr lang="en-GB" dirty="0" smtClean="0"/>
              <a:t>request log - LMS </a:t>
            </a:r>
            <a:endParaRPr lang="en-GB" dirty="0"/>
          </a:p>
          <a:p>
            <a:r>
              <a:rPr lang="en-GB" dirty="0" smtClean="0"/>
              <a:t>Printed </a:t>
            </a:r>
            <a:r>
              <a:rPr lang="en-GB" dirty="0" err="1"/>
              <a:t>I</a:t>
            </a:r>
            <a:r>
              <a:rPr lang="en-GB" dirty="0" err="1" smtClean="0"/>
              <a:t>ntray</a:t>
            </a:r>
            <a:r>
              <a:rPr lang="en-GB" dirty="0" smtClean="0"/>
              <a:t> sheet is </a:t>
            </a:r>
            <a:r>
              <a:rPr lang="en-GB" dirty="0"/>
              <a:t>annotated to indicate that the response has been added to the log</a:t>
            </a:r>
          </a:p>
          <a:p>
            <a:r>
              <a:rPr lang="en-GB" dirty="0" smtClean="0"/>
              <a:t>Staff contact </a:t>
            </a:r>
            <a:r>
              <a:rPr lang="en-GB" dirty="0"/>
              <a:t>requester to ask for more </a:t>
            </a:r>
            <a:r>
              <a:rPr lang="en-GB" dirty="0" smtClean="0"/>
              <a:t>information</a:t>
            </a:r>
            <a:endParaRPr lang="en-GB" dirty="0"/>
          </a:p>
          <a:p>
            <a:r>
              <a:rPr lang="en-GB" dirty="0" smtClean="0"/>
              <a:t>Staff change </a:t>
            </a:r>
            <a:r>
              <a:rPr lang="en-GB" dirty="0"/>
              <a:t>the status of the request while waiting for a response</a:t>
            </a:r>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010993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3</a:t>
            </a:r>
          </a:p>
        </p:txBody>
      </p:sp>
      <p:sp>
        <p:nvSpPr>
          <p:cNvPr id="3" name="Content Placeholder 2"/>
          <p:cNvSpPr>
            <a:spLocks noGrp="1"/>
          </p:cNvSpPr>
          <p:nvPr>
            <p:ph idx="1"/>
          </p:nvPr>
        </p:nvSpPr>
        <p:spPr/>
        <p:txBody>
          <a:bodyPr>
            <a:normAutofit fontScale="85000" lnSpcReduction="10000"/>
          </a:bodyPr>
          <a:lstStyle/>
          <a:p>
            <a:r>
              <a:rPr lang="en-GB" dirty="0"/>
              <a:t>ILL request for book comes into the </a:t>
            </a:r>
            <a:r>
              <a:rPr lang="en-GB" dirty="0" smtClean="0"/>
              <a:t>supervisor’s </a:t>
            </a:r>
            <a:r>
              <a:rPr lang="en-GB" dirty="0"/>
              <a:t>mailbox from another </a:t>
            </a:r>
            <a:r>
              <a:rPr lang="en-GB" dirty="0" err="1"/>
              <a:t>Univ</a:t>
            </a:r>
            <a:r>
              <a:rPr lang="en-GB" dirty="0"/>
              <a:t> library</a:t>
            </a:r>
          </a:p>
          <a:p>
            <a:r>
              <a:rPr lang="en-GB" dirty="0" smtClean="0"/>
              <a:t>Supervisor </a:t>
            </a:r>
            <a:r>
              <a:rPr lang="en-GB" dirty="0"/>
              <a:t>checks the catalogue and passes it on to a member of their team to deal with, with </a:t>
            </a:r>
            <a:r>
              <a:rPr lang="en-GB" dirty="0" err="1"/>
              <a:t>classmark</a:t>
            </a:r>
            <a:r>
              <a:rPr lang="en-GB" dirty="0"/>
              <a:t> &amp; shelf number </a:t>
            </a:r>
            <a:r>
              <a:rPr lang="en-GB" dirty="0" smtClean="0"/>
              <a:t>details added</a:t>
            </a:r>
            <a:endParaRPr lang="en-GB" dirty="0"/>
          </a:p>
          <a:p>
            <a:r>
              <a:rPr lang="en-GB" dirty="0"/>
              <a:t>Member of the team prints it off and highlights the </a:t>
            </a:r>
            <a:r>
              <a:rPr lang="en-GB" dirty="0" err="1" smtClean="0"/>
              <a:t>classmark</a:t>
            </a:r>
            <a:r>
              <a:rPr lang="en-GB" dirty="0"/>
              <a:t> </a:t>
            </a:r>
            <a:r>
              <a:rPr lang="en-GB" dirty="0" smtClean="0"/>
              <a:t>&amp; </a:t>
            </a:r>
            <a:r>
              <a:rPr lang="en-GB" dirty="0"/>
              <a:t>shelf number</a:t>
            </a:r>
          </a:p>
          <a:p>
            <a:r>
              <a:rPr lang="en-GB" dirty="0"/>
              <a:t>Member of the team goes to the shelf to find the book</a:t>
            </a:r>
          </a:p>
          <a:p>
            <a:r>
              <a:rPr lang="en-GB" dirty="0"/>
              <a:t>Member of team emails the supervisor to confirm when supplied so that email can be annotated/filed.</a:t>
            </a:r>
          </a:p>
          <a:p>
            <a:pPr marL="0" indent="0">
              <a:buNone/>
            </a:pP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89517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Oasis</a:t>
            </a:r>
            <a:endParaRPr lang="en-GB" dirty="0"/>
          </a:p>
        </p:txBody>
      </p:sp>
      <p:sp>
        <p:nvSpPr>
          <p:cNvPr id="3" name="Content Placeholder 2"/>
          <p:cNvSpPr>
            <a:spLocks noGrp="1"/>
          </p:cNvSpPr>
          <p:nvPr>
            <p:ph idx="1"/>
          </p:nvPr>
        </p:nvSpPr>
        <p:spPr>
          <a:xfrm>
            <a:off x="395536" y="1556792"/>
            <a:ext cx="8229600" cy="4525963"/>
          </a:xfrm>
        </p:spPr>
        <p:txBody>
          <a:bodyPr/>
          <a:lstStyle/>
          <a:p>
            <a:r>
              <a:rPr lang="en-GB" dirty="0" smtClean="0"/>
              <a:t>Don’t Look Back in Anger</a:t>
            </a:r>
          </a:p>
          <a:p>
            <a:r>
              <a:rPr lang="en-GB" dirty="0" smtClean="0"/>
              <a:t>Some Might </a:t>
            </a:r>
            <a:r>
              <a:rPr lang="en-GB" dirty="0"/>
              <a:t>S</a:t>
            </a:r>
            <a:r>
              <a:rPr lang="en-GB" dirty="0" smtClean="0"/>
              <a:t>ay</a:t>
            </a:r>
          </a:p>
          <a:p>
            <a:r>
              <a:rPr lang="en-GB" dirty="0" smtClean="0"/>
              <a:t>Little by Little</a:t>
            </a:r>
          </a:p>
          <a:p>
            <a:r>
              <a:rPr lang="en-GB" dirty="0" smtClean="0"/>
              <a:t>The Importance of being Idle</a:t>
            </a:r>
          </a:p>
          <a:p>
            <a:r>
              <a:rPr lang="en-GB" dirty="0" smtClean="0"/>
              <a:t>Roll with it</a:t>
            </a:r>
          </a:p>
          <a:p>
            <a:r>
              <a:rPr lang="en-GB" dirty="0" smtClean="0"/>
              <a:t>Whatever</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417925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Thank you</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GB" dirty="0" smtClean="0"/>
          </a:p>
          <a:p>
            <a:pPr marL="0" indent="0" algn="ctr">
              <a:buNone/>
            </a:pPr>
            <a:r>
              <a:rPr lang="en-GB" dirty="0" smtClean="0">
                <a:latin typeface="Verdana" panose="020B0604030504040204" pitchFamily="34" charset="0"/>
                <a:ea typeface="Verdana" panose="020B0604030504040204" pitchFamily="34" charset="0"/>
                <a:cs typeface="Verdana" panose="020B0604030504040204" pitchFamily="34" charset="0"/>
              </a:rPr>
              <a:t>Lynn Brown</a:t>
            </a:r>
          </a:p>
          <a:p>
            <a:pPr marL="0" indent="0" algn="ctr">
              <a:buNone/>
            </a:pPr>
            <a:r>
              <a:rPr lang="en-GB" dirty="0">
                <a:latin typeface="Verdana" panose="020B0604030504040204" pitchFamily="34" charset="0"/>
                <a:ea typeface="Verdana" panose="020B0604030504040204" pitchFamily="34" charset="0"/>
                <a:cs typeface="Verdana" panose="020B0604030504040204" pitchFamily="34" charset="0"/>
                <a:hlinkClick r:id="rId2"/>
              </a:rPr>
              <a:t>l</a:t>
            </a:r>
            <a:r>
              <a:rPr lang="en-GB" dirty="0" smtClean="0">
                <a:latin typeface="Verdana" panose="020B0604030504040204" pitchFamily="34" charset="0"/>
                <a:ea typeface="Verdana" panose="020B0604030504040204" pitchFamily="34" charset="0"/>
                <a:cs typeface="Verdana" panose="020B0604030504040204" pitchFamily="34" charset="0"/>
                <a:hlinkClick r:id="rId2"/>
              </a:rPr>
              <a:t>ynn.brown@nottingham.ac.uk</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GB" dirty="0" smtClean="0">
                <a:latin typeface="Verdana" panose="020B0604030504040204" pitchFamily="34" charset="0"/>
                <a:ea typeface="Verdana" panose="020B0604030504040204" pitchFamily="34" charset="0"/>
                <a:cs typeface="Verdana" panose="020B0604030504040204" pitchFamily="34" charset="0"/>
              </a:rPr>
              <a:t>Celia Hudson</a:t>
            </a:r>
          </a:p>
          <a:p>
            <a:pPr marL="0" indent="0" algn="ctr">
              <a:buNone/>
            </a:pPr>
            <a:r>
              <a:rPr lang="en-GB" dirty="0" smtClean="0">
                <a:latin typeface="Verdana" panose="020B0604030504040204" pitchFamily="34" charset="0"/>
                <a:ea typeface="Verdana" panose="020B0604030504040204" pitchFamily="34" charset="0"/>
                <a:cs typeface="Verdana" panose="020B0604030504040204" pitchFamily="34" charset="0"/>
                <a:hlinkClick r:id="rId3"/>
              </a:rPr>
              <a:t>celia.hudson@nottingham.ac.uk</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GB" dirty="0" smtClean="0">
                <a:latin typeface="Verdana" panose="020B0604030504040204" pitchFamily="34" charset="0"/>
                <a:ea typeface="Verdana" panose="020B0604030504040204" pitchFamily="34" charset="0"/>
                <a:cs typeface="Verdana" panose="020B0604030504040204" pitchFamily="34" charset="0"/>
                <a:hlinkClick r:id="rId4"/>
              </a:rPr>
              <a:t>www.nottingham.ac.uk/library</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pic>
        <p:nvPicPr>
          <p:cNvPr id="4" name="Picture 2"/>
          <p:cNvPicPr>
            <a:picLocks noChangeAspect="1" noChangeArrowheads="1"/>
          </p:cNvPicPr>
          <p:nvPr/>
        </p:nvPicPr>
        <p:blipFill>
          <a:blip r:embed="rId5"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358142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ILLs at Nottingham</a:t>
            </a:r>
            <a:endParaRPr lang="en-GB" dirty="0"/>
          </a:p>
        </p:txBody>
      </p:sp>
      <p:sp>
        <p:nvSpPr>
          <p:cNvPr id="3" name="Content Placeholder 2"/>
          <p:cNvSpPr>
            <a:spLocks noGrp="1"/>
          </p:cNvSpPr>
          <p:nvPr>
            <p:ph idx="1"/>
          </p:nvPr>
        </p:nvSpPr>
        <p:spPr/>
        <p:txBody>
          <a:bodyPr>
            <a:normAutofit/>
          </a:bodyPr>
          <a:lstStyle/>
          <a:p>
            <a:r>
              <a:rPr lang="en-GB" dirty="0" smtClean="0"/>
              <a:t>Online ILLs requesting mid-1990s: </a:t>
            </a:r>
            <a:r>
              <a:rPr lang="en-GB" i="1" dirty="0" smtClean="0"/>
              <a:t>LIBERTAS</a:t>
            </a:r>
          </a:p>
          <a:p>
            <a:endParaRPr lang="en-GB" dirty="0"/>
          </a:p>
          <a:p>
            <a:pPr marL="0" indent="0">
              <a:buNone/>
            </a:pPr>
            <a:endParaRPr lang="en-GB" dirty="0" smtClean="0"/>
          </a:p>
          <a:p>
            <a:r>
              <a:rPr lang="en-GB" dirty="0" smtClean="0"/>
              <a:t>£1 charge and quota system introduced in 1996 </a:t>
            </a:r>
          </a:p>
          <a:p>
            <a:r>
              <a:rPr lang="en-GB" dirty="0" smtClean="0"/>
              <a:t>50,000 </a:t>
            </a:r>
            <a:r>
              <a:rPr lang="en-GB" sz="2000" dirty="0" smtClean="0"/>
              <a:t>(1996) </a:t>
            </a:r>
            <a:r>
              <a:rPr lang="en-GB" dirty="0" smtClean="0"/>
              <a:t>              12,000 </a:t>
            </a:r>
            <a:r>
              <a:rPr lang="en-GB" sz="2000" dirty="0" smtClean="0"/>
              <a:t>(2015)</a:t>
            </a:r>
          </a:p>
          <a:p>
            <a:r>
              <a:rPr lang="en-GB" dirty="0"/>
              <a:t>Service changes in 2011</a:t>
            </a: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132855"/>
            <a:ext cx="1829484" cy="13130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221088"/>
            <a:ext cx="2328259" cy="1746194"/>
          </a:xfrm>
          <a:prstGeom prst="rect">
            <a:avLst/>
          </a:prstGeom>
        </p:spPr>
      </p:pic>
      <p:sp>
        <p:nvSpPr>
          <p:cNvPr id="4" name="Notched Right Arrow 3"/>
          <p:cNvSpPr/>
          <p:nvPr/>
        </p:nvSpPr>
        <p:spPr>
          <a:xfrm>
            <a:off x="3059832" y="4511003"/>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1532183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2011</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12776"/>
            <a:ext cx="849694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pPr marL="0" indent="0">
              <a:buNone/>
            </a:pPr>
            <a:endParaRPr lang="en-GB" dirty="0"/>
          </a:p>
        </p:txBody>
      </p:sp>
      <p:pic>
        <p:nvPicPr>
          <p:cNvPr id="2052" name="Picture 4" descr="C:\Users\uazcs\AppData\Local\Microsoft\Windows\Temporary Internet Files\Content.IE5\WL799X3A\20080630114621!Pictogram_tic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5733256"/>
            <a:ext cx="1152128" cy="946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521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2011</a:t>
            </a:r>
            <a:endParaRPr lang="en-GB"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16832"/>
            <a:ext cx="829336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C:\Users\uazcs\AppData\Local\Microsoft\Windows\Temporary Internet Files\Content.IE5\WL799X3A\20080630114621!Pictogram_tic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359" y="4581128"/>
            <a:ext cx="2036164" cy="20361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33791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2011</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340768"/>
            <a:ext cx="6924261" cy="5193196"/>
          </a:xfrm>
          <a:prstGeom prst="rect">
            <a:avLst/>
          </a:prstGeom>
        </p:spPr>
      </p:pic>
      <p:pic>
        <p:nvPicPr>
          <p:cNvPr id="4098" name="Picture 2" descr="C:\Users\uazcs\AppData\Local\Microsoft\Windows\Temporary Internet Files\Content.IE5\WL799X3A\n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514497"/>
            <a:ext cx="2275690" cy="22756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6992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ILLs User Survey</a:t>
            </a:r>
            <a:endParaRPr lang="en-GB" dirty="0"/>
          </a:p>
        </p:txBody>
      </p:sp>
      <p:sp>
        <p:nvSpPr>
          <p:cNvPr id="3" name="Content Placeholder 2"/>
          <p:cNvSpPr>
            <a:spLocks noGrp="1"/>
          </p:cNvSpPr>
          <p:nvPr>
            <p:ph idx="1"/>
          </p:nvPr>
        </p:nvSpPr>
        <p:spPr/>
        <p:txBody>
          <a:bodyPr/>
          <a:lstStyle/>
          <a:p>
            <a:pPr marL="0" indent="0">
              <a:buNone/>
            </a:pPr>
            <a:r>
              <a:rPr lang="en-GB" i="1" dirty="0"/>
              <a:t>ILL staff have always been super helpful and extremely pleasant to deal </a:t>
            </a:r>
            <a:r>
              <a:rPr lang="en-GB" i="1" dirty="0" smtClean="0"/>
              <a:t>with  </a:t>
            </a:r>
          </a:p>
          <a:p>
            <a:pPr marL="0" indent="0">
              <a:buNone/>
            </a:pPr>
            <a:endParaRPr lang="en-GB" dirty="0"/>
          </a:p>
          <a:p>
            <a:pPr marL="0" indent="0">
              <a:buNone/>
            </a:pPr>
            <a:r>
              <a:rPr lang="en-GB" i="1" dirty="0" smtClean="0"/>
              <a:t>My </a:t>
            </a:r>
            <a:r>
              <a:rPr lang="en-GB" i="1" dirty="0"/>
              <a:t>experience has been so bad that I have never actually ended up reading anything that I requested.  Now I don't bother using the system, I just buy the resources or forget about </a:t>
            </a:r>
            <a:r>
              <a:rPr lang="en-GB" i="1" dirty="0" smtClean="0"/>
              <a:t>them</a:t>
            </a:r>
          </a:p>
          <a:p>
            <a:pPr marL="0" indent="0">
              <a:buNone/>
            </a:pPr>
            <a:endParaRPr lang="en-GB"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204864"/>
            <a:ext cx="1074151" cy="9243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102" y="5541999"/>
            <a:ext cx="809241" cy="809241"/>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32564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ILLs User Survey</a:t>
            </a:r>
          </a:p>
        </p:txBody>
      </p:sp>
      <p:sp>
        <p:nvSpPr>
          <p:cNvPr id="3" name="Content Placeholder 2"/>
          <p:cNvSpPr>
            <a:spLocks noGrp="1"/>
          </p:cNvSpPr>
          <p:nvPr>
            <p:ph idx="1"/>
          </p:nvPr>
        </p:nvSpPr>
        <p:spPr>
          <a:xfrm>
            <a:off x="395536" y="1268760"/>
            <a:ext cx="8229600" cy="4525963"/>
          </a:xfrm>
        </p:spPr>
        <p:txBody>
          <a:bodyPr>
            <a:normAutofit/>
          </a:bodyPr>
          <a:lstStyle/>
          <a:p>
            <a:pPr marL="0" indent="0">
              <a:buNone/>
            </a:pPr>
            <a:r>
              <a:rPr lang="en-GB" i="1" dirty="0"/>
              <a:t>The current scheme is a lot of hassle and not very efficient.  There has to be a better way.  </a:t>
            </a:r>
          </a:p>
          <a:p>
            <a:pPr marL="0" indent="0">
              <a:buNone/>
            </a:pPr>
            <a:endParaRPr lang="en-GB" i="1" dirty="0" smtClean="0"/>
          </a:p>
          <a:p>
            <a:pPr marL="0" indent="0">
              <a:buNone/>
            </a:pPr>
            <a:endParaRPr lang="en-GB" i="1" dirty="0"/>
          </a:p>
          <a:p>
            <a:pPr marL="0" indent="0">
              <a:buNone/>
            </a:pPr>
            <a:r>
              <a:rPr lang="en-GB" i="1" dirty="0" smtClean="0"/>
              <a:t>The </a:t>
            </a:r>
            <a:r>
              <a:rPr lang="en-GB" i="1" dirty="0"/>
              <a:t>voucher system is prehistoric</a:t>
            </a:r>
            <a:r>
              <a:rPr lang="en-GB" i="1" dirty="0" smtClean="0"/>
              <a:t>!</a:t>
            </a:r>
          </a:p>
          <a:p>
            <a:pPr marL="0" indent="0">
              <a:buNone/>
            </a:pPr>
            <a:endParaRPr lang="en-GB" dirty="0" smtClean="0"/>
          </a:p>
          <a:p>
            <a:pPr marL="0" indent="0">
              <a:buNone/>
            </a:pPr>
            <a:endParaRPr lang="en-GB" dirty="0" smtClean="0"/>
          </a:p>
          <a:p>
            <a:pPr marL="0" indent="0">
              <a:buNone/>
            </a:pPr>
            <a:endParaRPr lang="en-GB" dirty="0"/>
          </a:p>
          <a:p>
            <a:endParaRPr lang="en-GB" dirty="0"/>
          </a:p>
        </p:txBody>
      </p:sp>
      <p:pic>
        <p:nvPicPr>
          <p:cNvPr id="6" name="Picture 5" descr="C:\Users\uazcs\AppData\Local\Microsoft\Windows\Temporary Internet Files\Content.IE5\WL799X3A\frustration_cartoon[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348880"/>
            <a:ext cx="1154485" cy="1183580"/>
          </a:xfrm>
          <a:prstGeom prst="rect">
            <a:avLst/>
          </a:prstGeom>
          <a:noFill/>
          <a:ln>
            <a:no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599" y="4437112"/>
            <a:ext cx="2799606" cy="1497464"/>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349705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ILLs User Survey</a:t>
            </a:r>
          </a:p>
        </p:txBody>
      </p:sp>
      <p:sp>
        <p:nvSpPr>
          <p:cNvPr id="3" name="Content Placeholder 2"/>
          <p:cNvSpPr>
            <a:spLocks noGrp="1"/>
          </p:cNvSpPr>
          <p:nvPr>
            <p:ph idx="1"/>
          </p:nvPr>
        </p:nvSpPr>
        <p:spPr>
          <a:xfrm>
            <a:off x="395536" y="1229605"/>
            <a:ext cx="8229600" cy="4525963"/>
          </a:xfrm>
        </p:spPr>
        <p:txBody>
          <a:bodyPr/>
          <a:lstStyle/>
          <a:p>
            <a:pPr marL="0" indent="0">
              <a:buNone/>
            </a:pPr>
            <a:r>
              <a:rPr lang="en-GB" i="1" dirty="0"/>
              <a:t>Books have been delayed by months with no communication or alternative</a:t>
            </a:r>
          </a:p>
          <a:p>
            <a:pPr marL="0" indent="0">
              <a:buNone/>
            </a:pPr>
            <a:endParaRPr lang="en-GB" i="1" dirty="0"/>
          </a:p>
          <a:p>
            <a:pPr marL="0" indent="0">
              <a:buNone/>
            </a:pPr>
            <a:r>
              <a:rPr lang="en-GB" i="1" dirty="0" smtClean="0"/>
              <a:t>I </a:t>
            </a:r>
            <a:r>
              <a:rPr lang="en-GB" i="1" dirty="0"/>
              <a:t>have had hard-to-get items that have remained pending for ages due to a request for input from me, but I have never been notified. A better follow-up system on requests might help with this.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334" y="4941168"/>
            <a:ext cx="1761973" cy="1761973"/>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914" y="1844824"/>
            <a:ext cx="1187664" cy="1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7412331" y="260649"/>
            <a:ext cx="1586660" cy="648072"/>
          </a:xfrm>
          <a:prstGeom prst="rect">
            <a:avLst/>
          </a:prstGeom>
          <a:noFill/>
          <a:ln w="9525">
            <a:noFill/>
            <a:miter lim="800000"/>
            <a:headEnd/>
            <a:tailEnd/>
          </a:ln>
        </p:spPr>
      </p:pic>
    </p:spTree>
    <p:extLst>
      <p:ext uri="{BB962C8B-B14F-4D97-AF65-F5344CB8AC3E}">
        <p14:creationId xmlns:p14="http://schemas.microsoft.com/office/powerpoint/2010/main" val="21463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5754</TotalTime>
  <Words>1081</Words>
  <Application>Microsoft Office PowerPoint</Application>
  <PresentationFormat>On-screen Show (4:3)</PresentationFormat>
  <Paragraphs>203</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Arial Rounded MT Bold</vt:lpstr>
      <vt:lpstr>Calibri</vt:lpstr>
      <vt:lpstr>Verdana</vt:lpstr>
      <vt:lpstr>Office Theme</vt:lpstr>
      <vt:lpstr> Leaning ILLs at Nottingham</vt:lpstr>
      <vt:lpstr> Today’s session</vt:lpstr>
      <vt:lpstr>ILLs at Nottingham</vt:lpstr>
      <vt:lpstr>Changes in 2011</vt:lpstr>
      <vt:lpstr>Changes in 2011</vt:lpstr>
      <vt:lpstr>Changes in 2011</vt:lpstr>
      <vt:lpstr>ILLs User Survey</vt:lpstr>
      <vt:lpstr>ILLs User Survey</vt:lpstr>
      <vt:lpstr>ILLs User Survey</vt:lpstr>
      <vt:lpstr>ILL User Survey</vt:lpstr>
      <vt:lpstr>ILLs Review 2015</vt:lpstr>
      <vt:lpstr> Lean Management techniques </vt:lpstr>
      <vt:lpstr>What is Lean?</vt:lpstr>
      <vt:lpstr>The stages of Lean</vt:lpstr>
      <vt:lpstr>ILLs Team</vt:lpstr>
      <vt:lpstr>Customer Values for ILLs</vt:lpstr>
      <vt:lpstr> The stages of Lean</vt:lpstr>
      <vt:lpstr> Mapping the process</vt:lpstr>
      <vt:lpstr> Identifying waste</vt:lpstr>
      <vt:lpstr>The stages of Lean</vt:lpstr>
      <vt:lpstr> Lean Management techniques - benefits </vt:lpstr>
      <vt:lpstr>PowerPoint Presentation</vt:lpstr>
      <vt:lpstr>Practical</vt:lpstr>
      <vt:lpstr>Scenario 1</vt:lpstr>
      <vt:lpstr>Scenario 2</vt:lpstr>
      <vt:lpstr>Scenario 3</vt:lpstr>
      <vt:lpstr>Oasis</vt:lpstr>
      <vt:lpstr>Thank you</vt:lpstr>
    </vt:vector>
  </TitlesOfParts>
  <Company>University Of Nottingham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Values – Circulation Manager</dc:title>
  <dc:creator>UoN User</dc:creator>
  <cp:lastModifiedBy>LOBBAN Marjory</cp:lastModifiedBy>
  <cp:revision>165</cp:revision>
  <cp:lastPrinted>2015-03-31T12:08:22Z</cp:lastPrinted>
  <dcterms:created xsi:type="dcterms:W3CDTF">2014-11-10T15:15:37Z</dcterms:created>
  <dcterms:modified xsi:type="dcterms:W3CDTF">2015-07-14T11:23:26Z</dcterms:modified>
</cp:coreProperties>
</file>