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3" r:id="rId3"/>
    <p:sldId id="256" r:id="rId4"/>
    <p:sldId id="258" r:id="rId5"/>
    <p:sldId id="260" r:id="rId6"/>
    <p:sldId id="259" r:id="rId7"/>
    <p:sldId id="266" r:id="rId8"/>
    <p:sldId id="261" r:id="rId9"/>
    <p:sldId id="262" r:id="rId10"/>
    <p:sldId id="263" r:id="rId11"/>
    <p:sldId id="264" r:id="rId12"/>
    <p:sldId id="265" r:id="rId13"/>
    <p:sldId id="267" r:id="rId14"/>
    <p:sldId id="268" r:id="rId15"/>
    <p:sldId id="269" r:id="rId16"/>
    <p:sldId id="270" r:id="rId17"/>
    <p:sldId id="272" r:id="rId18"/>
    <p:sldId id="271"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5" autoAdjust="0"/>
    <p:restoredTop sz="40533" autoAdjust="0"/>
  </p:normalViewPr>
  <p:slideViewPr>
    <p:cSldViewPr>
      <p:cViewPr varScale="1">
        <p:scale>
          <a:sx n="44" d="100"/>
          <a:sy n="44" d="100"/>
        </p:scale>
        <p:origin x="186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75550-C3A8-4AE9-B5C7-512821D0CE9B}" type="datetimeFigureOut">
              <a:rPr lang="en-GB" smtClean="0"/>
              <a:t>14/07/2015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061AF-FA4A-4F67-851C-B01B9C8095BE}" type="slidenum">
              <a:rPr lang="en-GB" smtClean="0"/>
              <a:t>‹#›</a:t>
            </a:fld>
            <a:endParaRPr lang="en-GB"/>
          </a:p>
        </p:txBody>
      </p:sp>
    </p:spTree>
    <p:extLst>
      <p:ext uri="{BB962C8B-B14F-4D97-AF65-F5344CB8AC3E}">
        <p14:creationId xmlns:p14="http://schemas.microsoft.com/office/powerpoint/2010/main" val="28190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Rise of Open Access</a:t>
            </a:r>
          </a:p>
          <a:p>
            <a:r>
              <a:rPr lang="en-GB" dirty="0" smtClean="0"/>
              <a:t>-</a:t>
            </a:r>
            <a:r>
              <a:rPr lang="en-GB" baseline="0" dirty="0" smtClean="0"/>
              <a:t> can </a:t>
            </a:r>
            <a:r>
              <a:rPr lang="en-GB" baseline="0" dirty="0" err="1" smtClean="0"/>
              <a:t>interlending</a:t>
            </a:r>
            <a:r>
              <a:rPr lang="en-GB" baseline="0" dirty="0" smtClean="0"/>
              <a:t> and document supply survive?</a:t>
            </a:r>
          </a:p>
          <a:p>
            <a:endParaRPr lang="en-GB" dirty="0" smtClean="0"/>
          </a:p>
          <a:p>
            <a:endParaRPr lang="en-GB" dirty="0" smtClean="0"/>
          </a:p>
          <a:p>
            <a:r>
              <a:rPr lang="en-GB" sz="1200" kern="1200" dirty="0" smtClean="0">
                <a:solidFill>
                  <a:schemeClr val="tx1"/>
                </a:solidFill>
                <a:effectLst/>
                <a:latin typeface="+mn-lt"/>
                <a:ea typeface="+mn-ea"/>
                <a:cs typeface="+mn-cs"/>
              </a:rPr>
              <a:t>Lucy Lambe – Open Access Support Assistant at Imperial College London. </a:t>
            </a:r>
          </a:p>
          <a:p>
            <a:r>
              <a:rPr lang="en-GB" sz="1200" kern="1200" dirty="0" smtClean="0">
                <a:solidFill>
                  <a:schemeClr val="tx1"/>
                </a:solidFill>
                <a:effectLst/>
                <a:latin typeface="+mn-lt"/>
                <a:ea typeface="+mn-ea"/>
                <a:cs typeface="+mn-cs"/>
              </a:rPr>
              <a:t>At ICL I’m involved in preparing for compliance with the new HEFCE/REF policy, which requires us to deposit all 10,000 articles we publish per year into our repository. My previous role was LA for ILL at Goldsmiths College London and I’m a former FIL committee member.</a:t>
            </a:r>
          </a:p>
          <a:p>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1</a:t>
            </a:fld>
            <a:endParaRPr lang="en-GB"/>
          </a:p>
        </p:txBody>
      </p:sp>
    </p:spTree>
    <p:extLst>
      <p:ext uri="{BB962C8B-B14F-4D97-AF65-F5344CB8AC3E}">
        <p14:creationId xmlns:p14="http://schemas.microsoft.com/office/powerpoint/2010/main" val="24129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might expect ILL requests to go down across the board, but published studies have not shown this. Each institution is unique.</a:t>
            </a:r>
          </a:p>
          <a:p>
            <a:endParaRPr lang="en-GB" baseline="0" dirty="0" smtClean="0"/>
          </a:p>
          <a:p>
            <a:r>
              <a:rPr lang="en-GB" baseline="0" dirty="0" smtClean="0"/>
              <a:t>Generally ILL request levels have slowly decreased or plateaued</a:t>
            </a:r>
          </a:p>
          <a:p>
            <a:endParaRPr lang="en-GB" baseline="0" dirty="0" smtClean="0"/>
          </a:p>
          <a:p>
            <a:r>
              <a:rPr lang="en-GB" baseline="0" dirty="0" smtClean="0"/>
              <a:t>Change has really occurred in document delivery vs book requests – recent findings from Christopher </a:t>
            </a:r>
            <a:r>
              <a:rPr lang="en-GB" baseline="0" dirty="0" err="1" smtClean="0"/>
              <a:t>Beever</a:t>
            </a:r>
            <a:r>
              <a:rPr lang="en-GB" baseline="0" dirty="0" smtClean="0"/>
              <a:t> at U. Huddersfield, </a:t>
            </a:r>
            <a:r>
              <a:rPr lang="en-GB" baseline="0" dirty="0" err="1" smtClean="0"/>
              <a:t>jiscmail</a:t>
            </a:r>
            <a:r>
              <a:rPr lang="en-GB" baseline="0" dirty="0" smtClean="0"/>
              <a:t> survey – most academic libraries report that </a:t>
            </a:r>
            <a:r>
              <a:rPr lang="en-GB" baseline="0" dirty="0" err="1" smtClean="0"/>
              <a:t>docdel</a:t>
            </a:r>
            <a:r>
              <a:rPr lang="en-GB" baseline="0" dirty="0" smtClean="0"/>
              <a:t> requests have gone down while book requests have gone up</a:t>
            </a:r>
          </a:p>
          <a:p>
            <a:endParaRPr lang="en-GB" baseline="0" dirty="0" smtClean="0"/>
          </a:p>
          <a:p>
            <a:r>
              <a:rPr lang="en-GB" baseline="0" dirty="0" smtClean="0"/>
              <a:t>This makes sense given the increasing amount of material available open access and from repositories, and the stats available on repository use. You can see the rising use of Imperial’s repository since April 2013 to May this year.</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10</a:t>
            </a:fld>
            <a:endParaRPr lang="en-GB"/>
          </a:p>
        </p:txBody>
      </p:sp>
    </p:spTree>
    <p:extLst>
      <p:ext uri="{BB962C8B-B14F-4D97-AF65-F5344CB8AC3E}">
        <p14:creationId xmlns:p14="http://schemas.microsoft.com/office/powerpoint/2010/main" val="233067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This all presents some opportunities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Members of the public, students and even some academics are unaware of the wealth of open access publications available to them.</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moment they engage with the library to make the request for material provides an opportunity to direct them to an open access version, which may be in a repository, and let them know how to identify and locate more open access publications.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Mike McGrath , (2014),"Viewpoint: open access – a nail in the coffin of ILL?", </a:t>
            </a:r>
            <a:r>
              <a:rPr lang="en-GB" sz="1200" b="0" i="0" u="none" strike="noStrike" kern="1200" baseline="0" dirty="0" err="1" smtClean="0">
                <a:solidFill>
                  <a:schemeClr val="tx1"/>
                </a:solidFill>
                <a:latin typeface="+mn-lt"/>
                <a:ea typeface="+mn-ea"/>
                <a:cs typeface="+mn-cs"/>
              </a:rPr>
              <a:t>Interlending</a:t>
            </a:r>
            <a:r>
              <a:rPr lang="en-GB" sz="1200" b="0" i="0" u="none" strike="noStrike" kern="1200" baseline="0" dirty="0" smtClean="0">
                <a:solidFill>
                  <a:schemeClr val="tx1"/>
                </a:solidFill>
                <a:latin typeface="+mn-lt"/>
                <a:ea typeface="+mn-ea"/>
                <a:cs typeface="+mn-cs"/>
              </a:rPr>
              <a:t> &amp; Document Supply, Vol. 42 </a:t>
            </a:r>
            <a:r>
              <a:rPr lang="en-GB" sz="1200" b="0" i="0" u="none" strike="noStrike" kern="1200" baseline="0" dirty="0" err="1" smtClean="0">
                <a:solidFill>
                  <a:schemeClr val="tx1"/>
                </a:solidFill>
                <a:latin typeface="+mn-lt"/>
                <a:ea typeface="+mn-ea"/>
                <a:cs typeface="+mn-cs"/>
              </a:rPr>
              <a:t>Iss</a:t>
            </a:r>
            <a:r>
              <a:rPr lang="en-GB" sz="1200" b="0" i="0" u="none" strike="noStrike" kern="1200" baseline="0" dirty="0" smtClean="0">
                <a:solidFill>
                  <a:schemeClr val="tx1"/>
                </a:solidFill>
                <a:latin typeface="+mn-lt"/>
                <a:ea typeface="+mn-ea"/>
                <a:cs typeface="+mn-cs"/>
              </a:rPr>
              <a:t> 4 pp.196 – 198</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11</a:t>
            </a:fld>
            <a:endParaRPr lang="en-GB"/>
          </a:p>
        </p:txBody>
      </p:sp>
    </p:spTree>
    <p:extLst>
      <p:ext uri="{BB962C8B-B14F-4D97-AF65-F5344CB8AC3E}">
        <p14:creationId xmlns:p14="http://schemas.microsoft.com/office/powerpoint/2010/main" val="409061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This presents an opportunity to integrate open access resources into</a:t>
            </a:r>
            <a:r>
              <a:rPr lang="en-GB" i="0" baseline="0" dirty="0" smtClean="0"/>
              <a:t> the document delivery workflow.</a:t>
            </a:r>
          </a:p>
          <a:p>
            <a:endParaRPr lang="en-GB" i="0" baseline="0" dirty="0" smtClean="0"/>
          </a:p>
          <a:p>
            <a:r>
              <a:rPr lang="en-GB" i="0" baseline="0" dirty="0" smtClean="0"/>
              <a:t>In the same vein as </a:t>
            </a:r>
            <a:r>
              <a:rPr lang="en-GB" i="0" baseline="0" dirty="0" err="1" smtClean="0"/>
              <a:t>ebook</a:t>
            </a:r>
            <a:r>
              <a:rPr lang="en-GB" i="0" baseline="0" dirty="0" smtClean="0"/>
              <a:t> supply has been integrated by some libraries into their </a:t>
            </a:r>
            <a:r>
              <a:rPr lang="en-GB" i="0" baseline="0" dirty="0" err="1" smtClean="0"/>
              <a:t>interlending</a:t>
            </a:r>
            <a:r>
              <a:rPr lang="en-GB" i="0" baseline="0" dirty="0" smtClean="0"/>
              <a:t> workflows – that is, checking if a book is available for rent from your </a:t>
            </a:r>
            <a:r>
              <a:rPr lang="en-GB" i="0" baseline="0" dirty="0" err="1" smtClean="0"/>
              <a:t>ebook</a:t>
            </a:r>
            <a:r>
              <a:rPr lang="en-GB" i="0" baseline="0" dirty="0" smtClean="0"/>
              <a:t> supplier either faster or cheaper than from another library – you can check open access resources for open access copies of the requested item.</a:t>
            </a:r>
          </a:p>
          <a:p>
            <a:endParaRPr lang="en-GB" i="0" baseline="0" dirty="0" smtClean="0"/>
          </a:p>
          <a:p>
            <a:r>
              <a:rPr lang="en-GB" i="0" baseline="0" dirty="0" smtClean="0"/>
              <a:t>OCLC </a:t>
            </a:r>
            <a:r>
              <a:rPr lang="en-GB" i="0" baseline="0" dirty="0" err="1" smtClean="0"/>
              <a:t>Worldshare</a:t>
            </a:r>
            <a:r>
              <a:rPr lang="en-GB" i="0" baseline="0" dirty="0" smtClean="0"/>
              <a:t> already integrates this into the document supply workflow by finding free to access resources and alerts the lender or borrower to an open access version.</a:t>
            </a:r>
          </a:p>
          <a:p>
            <a:endParaRPr lang="en-GB" i="0" baseline="0" dirty="0" smtClean="0"/>
          </a:p>
          <a:p>
            <a:r>
              <a:rPr lang="en-GB" i="0" baseline="0" dirty="0" smtClean="0"/>
              <a:t>But it’s possible to integrate a few quick searches to your normal workflow:</a:t>
            </a:r>
          </a:p>
          <a:p>
            <a:endParaRPr lang="en-GB" i="0" baseline="0" dirty="0" smtClean="0"/>
          </a:p>
          <a:p>
            <a:r>
              <a:rPr lang="en-GB" i="0" dirty="0" smtClean="0"/>
              <a:t>CORE – repository</a:t>
            </a:r>
            <a:r>
              <a:rPr lang="en-GB" i="0" baseline="0" dirty="0" smtClean="0"/>
              <a:t> aggregator that now has a search DOI function – different as downloads and saves PDFs (only, currently) this acts as a preservation tool as well as a search</a:t>
            </a:r>
            <a:endParaRPr lang="en-GB" i="0" dirty="0" smtClean="0"/>
          </a:p>
          <a:p>
            <a:r>
              <a:rPr lang="en-GB" i="0" dirty="0" smtClean="0"/>
              <a:t>BASE – operated by </a:t>
            </a:r>
            <a:r>
              <a:rPr lang="en-GB" dirty="0" smtClean="0"/>
              <a:t>Bielefeld University Library – searches</a:t>
            </a:r>
            <a:r>
              <a:rPr lang="en-GB" baseline="0" dirty="0" smtClean="0"/>
              <a:t> repositories and other open access sources of scholarly publications, including open access books</a:t>
            </a:r>
            <a:endParaRPr lang="en-GB" i="0" dirty="0" smtClean="0"/>
          </a:p>
          <a:p>
            <a:r>
              <a:rPr lang="en-GB" i="0" dirty="0" smtClean="0"/>
              <a:t>DOAJ – directory of open access journals</a:t>
            </a:r>
          </a:p>
          <a:p>
            <a:endParaRPr lang="en-GB" i="0" dirty="0"/>
          </a:p>
        </p:txBody>
      </p:sp>
      <p:sp>
        <p:nvSpPr>
          <p:cNvPr id="4" name="Slide Number Placeholder 3"/>
          <p:cNvSpPr>
            <a:spLocks noGrp="1"/>
          </p:cNvSpPr>
          <p:nvPr>
            <p:ph type="sldNum" sz="quarter" idx="10"/>
          </p:nvPr>
        </p:nvSpPr>
        <p:spPr/>
        <p:txBody>
          <a:bodyPr/>
          <a:lstStyle/>
          <a:p>
            <a:fld id="{7E7061AF-FA4A-4F67-851C-B01B9C8095BE}" type="slidenum">
              <a:rPr lang="en-GB" smtClean="0"/>
              <a:t>12</a:t>
            </a:fld>
            <a:endParaRPr lang="en-GB"/>
          </a:p>
        </p:txBody>
      </p:sp>
    </p:spTree>
    <p:extLst>
      <p:ext uri="{BB962C8B-B14F-4D97-AF65-F5344CB8AC3E}">
        <p14:creationId xmlns:p14="http://schemas.microsoft.com/office/powerpoint/2010/main" val="270452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Copyright – always make</a:t>
            </a:r>
            <a:r>
              <a:rPr lang="en-GB" baseline="0" dirty="0" smtClean="0"/>
              <a:t> sure to check any copyright statement that accompanies a paper deposited in a repository.</a:t>
            </a:r>
          </a:p>
          <a:p>
            <a:endParaRPr lang="en-GB" baseline="0" dirty="0" smtClean="0"/>
          </a:p>
          <a:p>
            <a:r>
              <a:rPr lang="en-GB" baseline="0" dirty="0" smtClean="0"/>
              <a:t>Most publishers will allow an accepted manuscript version to be deposited in a repository – there are usually conditions.</a:t>
            </a:r>
          </a:p>
          <a:p>
            <a:endParaRPr lang="en-GB" baseline="0" dirty="0" smtClean="0"/>
          </a:p>
          <a:p>
            <a:r>
              <a:rPr lang="en-GB" baseline="0" dirty="0" smtClean="0"/>
              <a:t>For example – most common is that the file may be accessed from the repository for personal use only. I recommend that the link to the repository is sent to the user, rather than sending the file directly. This should prevent any difficulties with you breaking the terms and conditions personally – it’s the up to your user to comply. You could highlight the conditions to the user. </a:t>
            </a:r>
          </a:p>
          <a:p>
            <a:endParaRPr lang="en-GB" baseline="0" dirty="0" smtClean="0"/>
          </a:p>
        </p:txBody>
      </p:sp>
      <p:sp>
        <p:nvSpPr>
          <p:cNvPr id="4" name="Slide Number Placeholder 3"/>
          <p:cNvSpPr>
            <a:spLocks noGrp="1"/>
          </p:cNvSpPr>
          <p:nvPr>
            <p:ph type="sldNum" sz="quarter" idx="10"/>
          </p:nvPr>
        </p:nvSpPr>
        <p:spPr/>
        <p:txBody>
          <a:bodyPr/>
          <a:lstStyle/>
          <a:p>
            <a:fld id="{7E7061AF-FA4A-4F67-851C-B01B9C8095BE}" type="slidenum">
              <a:rPr lang="en-GB" smtClean="0"/>
              <a:t>13</a:t>
            </a:fld>
            <a:endParaRPr lang="en-GB"/>
          </a:p>
        </p:txBody>
      </p:sp>
    </p:spTree>
    <p:extLst>
      <p:ext uri="{BB962C8B-B14F-4D97-AF65-F5344CB8AC3E}">
        <p14:creationId xmlns:p14="http://schemas.microsoft.com/office/powerpoint/2010/main" val="283854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period during which</a:t>
            </a:r>
            <a:r>
              <a:rPr lang="en-GB" baseline="0" dirty="0" smtClean="0"/>
              <a:t> the article can only be accessed via subscription from the publisher’s website.</a:t>
            </a:r>
          </a:p>
          <a:p>
            <a:endParaRPr lang="en-GB" baseline="0" dirty="0" smtClean="0"/>
          </a:p>
          <a:p>
            <a:r>
              <a:rPr lang="en-GB" baseline="0" dirty="0" smtClean="0"/>
              <a:t>Publishers request the embargo as they claim they need a period of time to make money on the </a:t>
            </a:r>
            <a:r>
              <a:rPr lang="en-GB" baseline="0" dirty="0" err="1" smtClean="0"/>
              <a:t>paywalled</a:t>
            </a:r>
            <a:r>
              <a:rPr lang="en-GB" baseline="0" dirty="0" smtClean="0"/>
              <a:t> version of the article.</a:t>
            </a:r>
          </a:p>
          <a:p>
            <a:r>
              <a:rPr lang="en-GB" baseline="0" dirty="0" smtClean="0"/>
              <a:t>However there is little evidence to show that green open access results in publishers losing subscriptions.</a:t>
            </a:r>
          </a:p>
          <a:p>
            <a:r>
              <a:rPr lang="en-GB" baseline="0" dirty="0" smtClean="0"/>
              <a:t>The fact remains that most publishers require an embargo</a:t>
            </a:r>
          </a:p>
          <a:p>
            <a:endParaRPr lang="en-GB" baseline="0" dirty="0" smtClean="0"/>
          </a:p>
          <a:p>
            <a:r>
              <a:rPr lang="en-GB" baseline="0" dirty="0" smtClean="0"/>
              <a:t>Length of embargo will depend on the publisher. Most STEM journals have 6-12 months. Humanities tend to be longer because of the longer period that those articles will have value.</a:t>
            </a:r>
          </a:p>
          <a:p>
            <a:endParaRPr lang="en-GB" baseline="0" dirty="0" smtClean="0"/>
          </a:p>
          <a:p>
            <a:r>
              <a:rPr lang="en-GB" baseline="0" dirty="0" smtClean="0"/>
              <a:t>The repository should indicate whether a file is available but under embargo, and should display an end date</a:t>
            </a:r>
          </a:p>
          <a:p>
            <a:endParaRPr lang="en-GB" baseline="0" dirty="0" smtClean="0"/>
          </a:p>
          <a:p>
            <a:r>
              <a:rPr lang="en-GB" baseline="0" dirty="0" smtClean="0"/>
              <a:t>The HEFCE policy means more articles are deposited to the repository on acceptance, but an embargo end date cannot be set as this comes from publication date. So, embargo end date is unknown until the article is published. During this in-between time you’ll see “file subject to indefinite embargo”. We are trying to create a solution to this </a:t>
            </a:r>
            <a:r>
              <a:rPr lang="en-GB" baseline="0" dirty="0" err="1" smtClean="0"/>
              <a:t>eg</a:t>
            </a:r>
            <a:r>
              <a:rPr lang="en-GB" baseline="0" dirty="0" smtClean="0"/>
              <a:t> give an idea of embargo length, push publishers to embargo from date of acceptance.</a:t>
            </a:r>
            <a:endParaRPr lang="en-GB" dirty="0" smtClean="0"/>
          </a:p>
        </p:txBody>
      </p:sp>
      <p:sp>
        <p:nvSpPr>
          <p:cNvPr id="4" name="Slide Number Placeholder 3"/>
          <p:cNvSpPr>
            <a:spLocks noGrp="1"/>
          </p:cNvSpPr>
          <p:nvPr>
            <p:ph type="sldNum" sz="quarter" idx="10"/>
          </p:nvPr>
        </p:nvSpPr>
        <p:spPr/>
        <p:txBody>
          <a:bodyPr/>
          <a:lstStyle/>
          <a:p>
            <a:fld id="{7E7061AF-FA4A-4F67-851C-B01B9C8095BE}" type="slidenum">
              <a:rPr lang="en-GB" smtClean="0"/>
              <a:t>14</a:t>
            </a:fld>
            <a:endParaRPr lang="en-GB"/>
          </a:p>
        </p:txBody>
      </p:sp>
    </p:spTree>
    <p:extLst>
      <p:ext uri="{BB962C8B-B14F-4D97-AF65-F5344CB8AC3E}">
        <p14:creationId xmlns:p14="http://schemas.microsoft.com/office/powerpoint/2010/main" val="322041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Creative commons</a:t>
            </a:r>
            <a:r>
              <a:rPr lang="en-GB" baseline="0" dirty="0" smtClean="0"/>
              <a:t> </a:t>
            </a:r>
            <a:r>
              <a:rPr lang="en-GB" dirty="0" smtClean="0">
                <a:solidFill>
                  <a:schemeClr val="tx1"/>
                </a:solidFill>
              </a:rPr>
              <a:t>is a non-profit organisation that has developed a set of copyright licences that are globally recognised, while also being simple to use and understand by authors. Creative Commons licences are based on and work with copyright, allowing authors or creators</a:t>
            </a:r>
            <a:r>
              <a:rPr lang="en-GB" baseline="0" dirty="0" smtClean="0">
                <a:solidFill>
                  <a:schemeClr val="tx1"/>
                </a:solidFill>
              </a:rPr>
              <a:t> </a:t>
            </a:r>
            <a:r>
              <a:rPr lang="en-GB" dirty="0" smtClean="0">
                <a:solidFill>
                  <a:schemeClr val="tx1"/>
                </a:solidFill>
              </a:rPr>
              <a:t>to share their work and have it correctly attributed to them.</a:t>
            </a:r>
          </a:p>
          <a:p>
            <a:endParaRPr lang="en-GB" dirty="0" smtClean="0"/>
          </a:p>
          <a:p>
            <a:r>
              <a:rPr lang="en-GB" dirty="0" smtClean="0"/>
              <a:t>There are 6 main licences,</a:t>
            </a:r>
            <a:r>
              <a:rPr lang="en-GB" baseline="0" dirty="0" smtClean="0"/>
              <a:t> and you’ll often see them as logos or written out with a link to the creative commons website. The licences are easy to interpret. Most UK funders will ask for a Creative Commons licence as a condition of providing funds to pay for gold open access – RCUK Wellcome Trust. So you will most often find these on publisher’s websites. All the licences permit reuse and distribution, so sending these as PDFs to users is permitted. The licence should also be displayed somewhere in the document itself.</a:t>
            </a:r>
          </a:p>
        </p:txBody>
      </p:sp>
      <p:sp>
        <p:nvSpPr>
          <p:cNvPr id="4" name="Slide Number Placeholder 3"/>
          <p:cNvSpPr>
            <a:spLocks noGrp="1"/>
          </p:cNvSpPr>
          <p:nvPr>
            <p:ph type="sldNum" sz="quarter" idx="10"/>
          </p:nvPr>
        </p:nvSpPr>
        <p:spPr/>
        <p:txBody>
          <a:bodyPr/>
          <a:lstStyle/>
          <a:p>
            <a:fld id="{7E7061AF-FA4A-4F67-851C-B01B9C8095BE}" type="slidenum">
              <a:rPr lang="en-GB" smtClean="0"/>
              <a:t>15</a:t>
            </a:fld>
            <a:endParaRPr lang="en-GB"/>
          </a:p>
        </p:txBody>
      </p:sp>
    </p:spTree>
    <p:extLst>
      <p:ext uri="{BB962C8B-B14F-4D97-AF65-F5344CB8AC3E}">
        <p14:creationId xmlns:p14="http://schemas.microsoft.com/office/powerpoint/2010/main" val="294831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Versions</a:t>
            </a:r>
            <a:r>
              <a:rPr lang="en-GB" baseline="0" dirty="0" smtClean="0"/>
              <a:t> are</a:t>
            </a:r>
            <a:r>
              <a:rPr lang="en-GB" dirty="0" smtClean="0"/>
              <a:t> something our authors have most trouble with, and they see these different file</a:t>
            </a:r>
            <a:r>
              <a:rPr lang="en-GB" baseline="0" dirty="0" smtClean="0"/>
              <a:t> versions every day – so I can assume that it might be a new concept to most people.</a:t>
            </a:r>
            <a:endParaRPr lang="en-GB" dirty="0" smtClean="0"/>
          </a:p>
          <a:p>
            <a:endParaRPr lang="en-GB" dirty="0" smtClean="0"/>
          </a:p>
          <a:p>
            <a:r>
              <a:rPr lang="en-GB" dirty="0" smtClean="0"/>
              <a:t>The repository should indicate which version of a</a:t>
            </a:r>
            <a:r>
              <a:rPr lang="en-GB" baseline="0" dirty="0" smtClean="0"/>
              <a:t> file you are about to download:</a:t>
            </a:r>
          </a:p>
          <a:p>
            <a:endParaRPr lang="en-GB" baseline="0" dirty="0" smtClean="0"/>
          </a:p>
          <a:p>
            <a:r>
              <a:rPr lang="en-GB" baseline="0" dirty="0" smtClean="0"/>
              <a:t>Submitted version</a:t>
            </a:r>
          </a:p>
          <a:p>
            <a:r>
              <a:rPr lang="en-GB" baseline="0" dirty="0" smtClean="0"/>
              <a:t>Accepted version</a:t>
            </a:r>
          </a:p>
          <a:p>
            <a:r>
              <a:rPr lang="en-GB" baseline="0" dirty="0" smtClean="0"/>
              <a:t>Published version</a:t>
            </a:r>
          </a:p>
          <a:p>
            <a:endParaRPr lang="en-GB" baseline="0" dirty="0" smtClean="0"/>
          </a:p>
          <a:p>
            <a:r>
              <a:rPr lang="en-GB" baseline="0" dirty="0" smtClean="0"/>
              <a:t>The submitted version is more of a first draft. It’s often found in pre-print servers like the Arxiv (for some Maths and Physics research areas). This version has not been peer-reviewed.</a:t>
            </a:r>
          </a:p>
          <a:p>
            <a:endParaRPr lang="en-GB" baseline="0" dirty="0" smtClean="0"/>
          </a:p>
          <a:p>
            <a:r>
              <a:rPr lang="en-GB" baseline="0" dirty="0" smtClean="0"/>
              <a:t>The accepted version is peer-reviewed. It does not have any of the publisher’s copy editing, typesetting, or branding on it. It might be a PDF or a Word document. This is the version most publishers will give the author the right to deposit in a repository without paying an open access fee.</a:t>
            </a:r>
          </a:p>
          <a:p>
            <a:endParaRPr lang="en-GB" baseline="0" dirty="0" smtClean="0"/>
          </a:p>
          <a:p>
            <a:r>
              <a:rPr lang="en-GB" baseline="0" dirty="0" smtClean="0"/>
              <a:t>The published version is highly protected by the publisher and is generally only available under subscription. Unless an open access fee has been paid for gold open access.</a:t>
            </a:r>
          </a:p>
          <a:p>
            <a:r>
              <a:rPr lang="en-GB" baseline="0" dirty="0" smtClean="0"/>
              <a:t>Vey occasionally a publisher will allow this version to be deposited in a repository – usually after an embargo and usually only under standard copyright use.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E7061AF-FA4A-4F67-851C-B01B9C8095BE}" type="slidenum">
              <a:rPr lang="en-GB" smtClean="0"/>
              <a:t>16</a:t>
            </a:fld>
            <a:endParaRPr lang="en-GB"/>
          </a:p>
        </p:txBody>
      </p:sp>
    </p:spTree>
    <p:extLst>
      <p:ext uri="{BB962C8B-B14F-4D97-AF65-F5344CB8AC3E}">
        <p14:creationId xmlns:p14="http://schemas.microsoft.com/office/powerpoint/2010/main" val="29082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OA is not the end of ILL</a:t>
            </a:r>
          </a:p>
          <a:p>
            <a:pPr marL="171450" indent="-171450">
              <a:buFontTx/>
              <a:buChar char="-"/>
            </a:pPr>
            <a:r>
              <a:rPr lang="en-GB" baseline="0" dirty="0" smtClean="0"/>
              <a:t>Embargoes – currently green open access is the preferred route to open access around the world. And this comes with embargoes. Almost every publisher now has an embargo policy in place, so if your users are after the latest publications – document delivery will be their best option. </a:t>
            </a:r>
          </a:p>
          <a:p>
            <a:pPr marL="171450" indent="-171450">
              <a:buFontTx/>
              <a:buChar char="-"/>
            </a:pPr>
            <a:r>
              <a:rPr lang="en-GB" baseline="0" dirty="0" smtClean="0"/>
              <a:t>Books – open access for monographs is still definitely not off the ground. The business model for books is so much more complex, and the risks of open access publishing for book authors is a lot higher. Authors do not want to waste 5 years of writing on taking a chance and supporting a small open access publisher. They want to make a splash with a brand name publisher, and those big publishing houses are unwilling to go OA.</a:t>
            </a:r>
          </a:p>
          <a:p>
            <a:pPr marL="171450" indent="-171450">
              <a:buFontTx/>
              <a:buChar char="-"/>
            </a:pPr>
            <a:r>
              <a:rPr lang="en-GB" dirty="0" smtClean="0"/>
              <a:t>Dissatisfaction around accepted manuscripts – users want</a:t>
            </a:r>
            <a:r>
              <a:rPr lang="en-GB" baseline="0" dirty="0" smtClean="0"/>
              <a:t> the real thing, </a:t>
            </a:r>
            <a:r>
              <a:rPr lang="en-GB" baseline="0" dirty="0" err="1" smtClean="0"/>
              <a:t>esp</a:t>
            </a:r>
            <a:r>
              <a:rPr lang="en-GB" baseline="0" dirty="0" smtClean="0"/>
              <a:t> before AM becomes commonly used. Students who don’t understand scholarly publishing may not want to risk using accepted manuscripts in their bibliography. A number of researchers are not keen on having many versions of their work floating around on the net, and are reluctant to move towards open access.</a:t>
            </a:r>
          </a:p>
          <a:p>
            <a:pPr marL="171450" indent="-171450">
              <a:buFontTx/>
              <a:buChar char="-"/>
            </a:pPr>
            <a:r>
              <a:rPr lang="en-GB" baseline="0" dirty="0" smtClean="0"/>
              <a:t>HEFCE is only UK so far, although other funders around the world are doing the same</a:t>
            </a:r>
          </a:p>
          <a:p>
            <a:pPr marL="171450" indent="-171450">
              <a:buFontTx/>
              <a:buChar char="-"/>
            </a:pPr>
            <a:r>
              <a:rPr lang="en-GB" baseline="0" dirty="0" smtClean="0"/>
              <a:t>OA will be a slow process – not every article overnight made OA, even under HEFCE – changing researcher behaviour is hard, some academics are opposed</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17</a:t>
            </a:fld>
            <a:endParaRPr lang="en-GB"/>
          </a:p>
        </p:txBody>
      </p:sp>
    </p:spTree>
    <p:extLst>
      <p:ext uri="{BB962C8B-B14F-4D97-AF65-F5344CB8AC3E}">
        <p14:creationId xmlns:p14="http://schemas.microsoft.com/office/powerpoint/2010/main" val="203638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scope?  </a:t>
            </a:r>
          </a:p>
          <a:p>
            <a:r>
              <a:rPr lang="en-GB" dirty="0" smtClean="0"/>
              <a:t>Research into discoverability and access to resources after initial rush to deposit items in repo. </a:t>
            </a:r>
          </a:p>
          <a:p>
            <a:r>
              <a:rPr lang="en-GB" dirty="0" smtClean="0"/>
              <a:t>Feedback from ILL librarians in finding and understanding repo metadata could be useful</a:t>
            </a:r>
          </a:p>
          <a:p>
            <a:r>
              <a:rPr lang="en-GB" dirty="0" smtClean="0"/>
              <a:t>Some stats on requests redirected to open access materials would be good also.</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18</a:t>
            </a:fld>
            <a:endParaRPr lang="en-GB"/>
          </a:p>
        </p:txBody>
      </p:sp>
    </p:spTree>
    <p:extLst>
      <p:ext uri="{BB962C8B-B14F-4D97-AF65-F5344CB8AC3E}">
        <p14:creationId xmlns:p14="http://schemas.microsoft.com/office/powerpoint/2010/main" val="64917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19</a:t>
            </a:fld>
            <a:endParaRPr lang="en-GB"/>
          </a:p>
        </p:txBody>
      </p:sp>
    </p:spTree>
    <p:extLst>
      <p:ext uri="{BB962C8B-B14F-4D97-AF65-F5344CB8AC3E}">
        <p14:creationId xmlns:p14="http://schemas.microsoft.com/office/powerpoint/2010/main" val="161746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2</a:t>
            </a:fld>
            <a:endParaRPr lang="en-GB"/>
          </a:p>
        </p:txBody>
      </p:sp>
    </p:spTree>
    <p:extLst>
      <p:ext uri="{BB962C8B-B14F-4D97-AF65-F5344CB8AC3E}">
        <p14:creationId xmlns:p14="http://schemas.microsoft.com/office/powerpoint/2010/main" val="139009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 access is a global movement towards the free,</a:t>
            </a:r>
            <a:r>
              <a:rPr lang="en-GB" baseline="0" dirty="0" smtClean="0"/>
              <a:t> online availability of scholarly research.</a:t>
            </a:r>
          </a:p>
          <a:p>
            <a:endParaRPr lang="en-GB" baseline="0" dirty="0" smtClean="0"/>
          </a:p>
          <a:p>
            <a:r>
              <a:rPr lang="en-GB" baseline="0" dirty="0" smtClean="0"/>
              <a:t>The principle behind it is that tax payers pay for research carried out at university, so they should not have to pay again to access the published research outputs.</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3</a:t>
            </a:fld>
            <a:endParaRPr lang="en-GB"/>
          </a:p>
        </p:txBody>
      </p:sp>
    </p:spTree>
    <p:extLst>
      <p:ext uri="{BB962C8B-B14F-4D97-AF65-F5344CB8AC3E}">
        <p14:creationId xmlns:p14="http://schemas.microsoft.com/office/powerpoint/2010/main" val="78991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a:t>
            </a:r>
            <a:r>
              <a:rPr lang="en-GB" baseline="0" dirty="0" smtClean="0"/>
              <a:t>e are two types of open access – green and gold</a:t>
            </a:r>
          </a:p>
          <a:p>
            <a:endParaRPr lang="en-GB" baseline="0" dirty="0" smtClean="0"/>
          </a:p>
          <a:p>
            <a:r>
              <a:rPr lang="en-GB" baseline="0" dirty="0" smtClean="0"/>
              <a:t>It’s also possible to think of gold as “born-open access” and green as “secondary open access”.</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4</a:t>
            </a:fld>
            <a:endParaRPr lang="en-GB"/>
          </a:p>
        </p:txBody>
      </p:sp>
    </p:spTree>
    <p:extLst>
      <p:ext uri="{BB962C8B-B14F-4D97-AF65-F5344CB8AC3E}">
        <p14:creationId xmlns:p14="http://schemas.microsoft.com/office/powerpoint/2010/main" val="196959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Drivers:</a:t>
            </a:r>
          </a:p>
          <a:p>
            <a:endParaRPr lang="en-GB" dirty="0" smtClean="0"/>
          </a:p>
          <a:p>
            <a:r>
              <a:rPr lang="en-GB" dirty="0" smtClean="0"/>
              <a:t>Higher Education Funding Council for England</a:t>
            </a:r>
          </a:p>
          <a:p>
            <a:endParaRPr lang="en-GB" dirty="0" smtClean="0"/>
          </a:p>
          <a:p>
            <a:r>
              <a:rPr lang="en-GB" dirty="0" smtClean="0"/>
              <a:t>Allocate funding</a:t>
            </a:r>
            <a:r>
              <a:rPr lang="en-GB" baseline="0" dirty="0" smtClean="0"/>
              <a:t> for universities in the UK by using the Research Excellence Framework or REF every 6 years.</a:t>
            </a:r>
          </a:p>
          <a:p>
            <a:endParaRPr lang="en-GB" baseline="0" dirty="0" smtClean="0"/>
          </a:p>
          <a:p>
            <a:r>
              <a:rPr lang="en-GB" baseline="0" dirty="0" smtClean="0"/>
              <a:t>All researchers will take notice of this policy as they want to be part of the institution’s REF submission</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5</a:t>
            </a:fld>
            <a:endParaRPr lang="en-GB"/>
          </a:p>
        </p:txBody>
      </p:sp>
    </p:spTree>
    <p:extLst>
      <p:ext uri="{BB962C8B-B14F-4D97-AF65-F5344CB8AC3E}">
        <p14:creationId xmlns:p14="http://schemas.microsoft.com/office/powerpoint/2010/main" val="333856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Drivers:</a:t>
            </a:r>
          </a:p>
          <a:p>
            <a:endParaRPr lang="en-GB" dirty="0" smtClean="0"/>
          </a:p>
          <a:p>
            <a:r>
              <a:rPr lang="en-GB" dirty="0" smtClean="0"/>
              <a:t>What do I</a:t>
            </a:r>
            <a:r>
              <a:rPr lang="en-GB" baseline="0" dirty="0" smtClean="0"/>
              <a:t> mean by funders? </a:t>
            </a:r>
          </a:p>
          <a:p>
            <a:endParaRPr lang="en-GB" baseline="0" dirty="0" smtClean="0"/>
          </a:p>
          <a:p>
            <a:r>
              <a:rPr lang="en-GB" baseline="0" dirty="0" smtClean="0"/>
              <a:t>Various public, private and charitable organisations give grants directly to researchers for projects – and expect outcomes in the form of publications.</a:t>
            </a:r>
          </a:p>
          <a:p>
            <a:endParaRPr lang="en-GB" baseline="0" dirty="0" smtClean="0"/>
          </a:p>
          <a:p>
            <a:r>
              <a:rPr lang="en-GB" baseline="0" dirty="0" smtClean="0"/>
              <a:t>Many funders now also require publications to be made open access. sometimes they provide funding for gold, and expect certain open access criteria to be met, which has implications for researchers’ eligibility for further grants </a:t>
            </a:r>
          </a:p>
          <a:p>
            <a:r>
              <a:rPr lang="en-GB" baseline="0" dirty="0" smtClean="0"/>
              <a:t>Often there are no repercussions for not complying – RCUK are fairly lenient so far as they recognise that it will take time for researchers to change their publishing habits.</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6</a:t>
            </a:fld>
            <a:endParaRPr lang="en-GB"/>
          </a:p>
        </p:txBody>
      </p:sp>
    </p:spTree>
    <p:extLst>
      <p:ext uri="{BB962C8B-B14F-4D97-AF65-F5344CB8AC3E}">
        <p14:creationId xmlns:p14="http://schemas.microsoft.com/office/powerpoint/2010/main" val="373718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Grassroots open access</a:t>
            </a:r>
          </a:p>
          <a:p>
            <a:endParaRPr lang="en-GB" dirty="0" smtClean="0"/>
          </a:p>
          <a:p>
            <a:r>
              <a:rPr lang="en-GB" dirty="0" smtClean="0"/>
              <a:t>Here I will just briefly mention the hashtag I can</a:t>
            </a:r>
            <a:r>
              <a:rPr lang="en-GB" baseline="0" dirty="0" smtClean="0"/>
              <a:t> </a:t>
            </a:r>
            <a:r>
              <a:rPr lang="en-GB" baseline="0" dirty="0" err="1" smtClean="0"/>
              <a:t>haz</a:t>
            </a:r>
            <a:r>
              <a:rPr lang="en-GB" baseline="0" dirty="0" smtClean="0"/>
              <a:t> PDF – which is a way students and early career researchers are using Twitter to share publications, peer to peer. This is not strictly legal. While authors of papers can usually share their papers on a one to one level, within the copyright agreement with their publishers, it’s not usually allowed to share the work of other authors in this way.</a:t>
            </a:r>
          </a:p>
          <a:p>
            <a:endParaRPr lang="en-GB" baseline="0" dirty="0" smtClean="0"/>
          </a:p>
          <a:p>
            <a:r>
              <a:rPr lang="en-GB" baseline="0" dirty="0" smtClean="0"/>
              <a:t>But this could be a way to promote the ILL service on social media – just use the hashtag. It could tap into a group of people who are not familiar with the ILL service. </a:t>
            </a:r>
          </a:p>
          <a:p>
            <a:endParaRPr lang="en-GB" baseline="0" dirty="0" smtClean="0"/>
          </a:p>
          <a:p>
            <a:r>
              <a:rPr lang="en-GB" baseline="0" dirty="0" smtClean="0"/>
              <a:t>The open access button is a web tool that seeks to record each moment a user hits a paywall – it asks the user why they need access to that publication, how it will progress their research or study and records a database of all these moments to demonstrate the impact that non-access has on slowing down research. The button also does a quick search to locate a copy of the paper in a repository, and as a last resort will email the author to let them know someone wants to read their research, so they should make a copy available in a repository.</a:t>
            </a:r>
          </a:p>
          <a:p>
            <a:endParaRPr lang="en-GB" baseline="0" dirty="0" smtClean="0"/>
          </a:p>
          <a:p>
            <a:r>
              <a:rPr lang="en-GB" baseline="0" dirty="0" smtClean="0"/>
              <a:t>The OA button was developed by two post-graduate students, and is an example of a grassroots initiative to solve the problem of lack of access to research. This is a problem for ILL as it bypasses the library and means we don’t know what are students and researchers are looking for and not accessing. Luckily the team behind the OA button are keen to engage with libraries to find out how they can provide information for acquisitions or ILL departments.</a:t>
            </a:r>
          </a:p>
          <a:p>
            <a:endParaRPr lang="en-GB" baseline="0" dirty="0" smtClean="0"/>
          </a:p>
        </p:txBody>
      </p:sp>
      <p:sp>
        <p:nvSpPr>
          <p:cNvPr id="4" name="Slide Number Placeholder 3"/>
          <p:cNvSpPr>
            <a:spLocks noGrp="1"/>
          </p:cNvSpPr>
          <p:nvPr>
            <p:ph type="sldNum" sz="quarter" idx="10"/>
          </p:nvPr>
        </p:nvSpPr>
        <p:spPr/>
        <p:txBody>
          <a:bodyPr/>
          <a:lstStyle/>
          <a:p>
            <a:fld id="{7E7061AF-FA4A-4F67-851C-B01B9C8095BE}" type="slidenum">
              <a:rPr lang="en-GB" smtClean="0"/>
              <a:t>7</a:t>
            </a:fld>
            <a:endParaRPr lang="en-GB"/>
          </a:p>
        </p:txBody>
      </p:sp>
    </p:spTree>
    <p:extLst>
      <p:ext uri="{BB962C8B-B14F-4D97-AF65-F5344CB8AC3E}">
        <p14:creationId xmlns:p14="http://schemas.microsoft.com/office/powerpoint/2010/main" val="109632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are the impacts</a:t>
            </a:r>
            <a:r>
              <a:rPr lang="en-GB" baseline="0" dirty="0" smtClean="0"/>
              <a:t> of open access and especially the HEFCE open access policy? It is likely to affect most UK based researchers over the next 6 years or so</a:t>
            </a:r>
            <a:endParaRPr lang="en-GB" dirty="0" smtClean="0"/>
          </a:p>
          <a:p>
            <a:endParaRPr lang="en-GB" dirty="0" smtClean="0"/>
          </a:p>
          <a:p>
            <a:r>
              <a:rPr lang="en-GB" dirty="0" smtClean="0"/>
              <a:t>Impacts on authors is clearly complicated and makes</a:t>
            </a:r>
            <a:r>
              <a:rPr lang="en-GB" baseline="0" dirty="0" smtClean="0"/>
              <a:t> their publishing process in many ways more difficult. Academic libraries, research offices and university administrators are just now pinning down the exact implications of what this policy will mean for workflows, systems, staffing. It’s definitely going to be an interesting journey.</a:t>
            </a:r>
          </a:p>
          <a:p>
            <a:endParaRPr lang="en-GB" baseline="0" dirty="0" smtClean="0"/>
          </a:p>
          <a:p>
            <a:r>
              <a:rPr lang="en-GB" baseline="0" dirty="0" smtClean="0"/>
              <a:t>For researchers, students, members of the public – access to scholarly work is about to get a lot better.</a:t>
            </a:r>
          </a:p>
          <a:p>
            <a:endParaRPr lang="en-GB" baseline="0" dirty="0" smtClean="0"/>
          </a:p>
        </p:txBody>
      </p:sp>
      <p:sp>
        <p:nvSpPr>
          <p:cNvPr id="4" name="Slide Number Placeholder 3"/>
          <p:cNvSpPr>
            <a:spLocks noGrp="1"/>
          </p:cNvSpPr>
          <p:nvPr>
            <p:ph type="sldNum" sz="quarter" idx="10"/>
          </p:nvPr>
        </p:nvSpPr>
        <p:spPr/>
        <p:txBody>
          <a:bodyPr/>
          <a:lstStyle/>
          <a:p>
            <a:fld id="{7E7061AF-FA4A-4F67-851C-B01B9C8095BE}" type="slidenum">
              <a:rPr lang="en-GB" smtClean="0"/>
              <a:t>8</a:t>
            </a:fld>
            <a:endParaRPr lang="en-GB"/>
          </a:p>
        </p:txBody>
      </p:sp>
    </p:spTree>
    <p:extLst>
      <p:ext uri="{BB962C8B-B14F-4D97-AF65-F5344CB8AC3E}">
        <p14:creationId xmlns:p14="http://schemas.microsoft.com/office/powerpoint/2010/main" val="348293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still</a:t>
            </a:r>
            <a:r>
              <a:rPr lang="en-GB" baseline="0" dirty="0" smtClean="0"/>
              <a:t> have the same goals as a library – get scholarly works into the hands and screens of the people who need it – </a:t>
            </a:r>
          </a:p>
          <a:p>
            <a:r>
              <a:rPr lang="en-GB" baseline="0" dirty="0" smtClean="0"/>
              <a:t>for all levels of study from an online MOOC course to undergraduate study to PhD research</a:t>
            </a:r>
          </a:p>
          <a:p>
            <a:r>
              <a:rPr lang="en-GB" baseline="0" dirty="0" smtClean="0"/>
              <a:t>for furthering academic research and teaching </a:t>
            </a:r>
          </a:p>
          <a:p>
            <a:r>
              <a:rPr lang="en-GB" baseline="0" dirty="0" smtClean="0"/>
              <a:t>or even private research as an individual about your local history or the medication your doctor has prescribed</a:t>
            </a:r>
          </a:p>
          <a:p>
            <a:endParaRPr lang="en-GB" baseline="0" dirty="0" smtClean="0"/>
          </a:p>
          <a:p>
            <a:r>
              <a:rPr lang="en-GB" baseline="0" dirty="0" smtClean="0"/>
              <a:t>How we reach this goal will change for all departments within the library</a:t>
            </a:r>
          </a:p>
          <a:p>
            <a:endParaRPr lang="en-GB" baseline="0" dirty="0" smtClean="0"/>
          </a:p>
          <a:p>
            <a:r>
              <a:rPr lang="en-GB" baseline="0" dirty="0" smtClean="0"/>
              <a:t>So what happens to </a:t>
            </a:r>
            <a:r>
              <a:rPr lang="en-GB" baseline="0" dirty="0" err="1" smtClean="0"/>
              <a:t>interlending</a:t>
            </a:r>
            <a:r>
              <a:rPr lang="en-GB" baseline="0" dirty="0" smtClean="0"/>
              <a:t> and document supply?</a:t>
            </a:r>
            <a:endParaRPr lang="en-GB" dirty="0"/>
          </a:p>
        </p:txBody>
      </p:sp>
      <p:sp>
        <p:nvSpPr>
          <p:cNvPr id="4" name="Slide Number Placeholder 3"/>
          <p:cNvSpPr>
            <a:spLocks noGrp="1"/>
          </p:cNvSpPr>
          <p:nvPr>
            <p:ph type="sldNum" sz="quarter" idx="10"/>
          </p:nvPr>
        </p:nvSpPr>
        <p:spPr/>
        <p:txBody>
          <a:bodyPr/>
          <a:lstStyle/>
          <a:p>
            <a:fld id="{7E7061AF-FA4A-4F67-851C-B01B9C8095BE}" type="slidenum">
              <a:rPr lang="en-GB" smtClean="0"/>
              <a:t>9</a:t>
            </a:fld>
            <a:endParaRPr lang="en-GB"/>
          </a:p>
        </p:txBody>
      </p:sp>
    </p:spTree>
    <p:extLst>
      <p:ext uri="{BB962C8B-B14F-4D97-AF65-F5344CB8AC3E}">
        <p14:creationId xmlns:p14="http://schemas.microsoft.com/office/powerpoint/2010/main" val="350078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BA9DE5-FE87-427E-8EF9-8D0EB3AD12D6}" type="datetimeFigureOut">
              <a:rPr lang="en-GB" smtClean="0"/>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136731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BA9DE5-FE87-427E-8EF9-8D0EB3AD12D6}" type="datetimeFigureOut">
              <a:rPr lang="en-GB" smtClean="0"/>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92029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BA9DE5-FE87-427E-8EF9-8D0EB3AD12D6}" type="datetimeFigureOut">
              <a:rPr lang="en-GB" smtClean="0"/>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285843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BA9DE5-FE87-427E-8EF9-8D0EB3AD12D6}" type="datetimeFigureOut">
              <a:rPr lang="en-GB" smtClean="0"/>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387508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A9DE5-FE87-427E-8EF9-8D0EB3AD12D6}" type="datetimeFigureOut">
              <a:rPr lang="en-GB" smtClean="0"/>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274762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BA9DE5-FE87-427E-8EF9-8D0EB3AD12D6}" type="datetimeFigureOut">
              <a:rPr lang="en-GB" smtClean="0"/>
              <a:t>14/07/2015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57473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BA9DE5-FE87-427E-8EF9-8D0EB3AD12D6}" type="datetimeFigureOut">
              <a:rPr lang="en-GB" smtClean="0"/>
              <a:t>14/07/2015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292269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BA9DE5-FE87-427E-8EF9-8D0EB3AD12D6}" type="datetimeFigureOut">
              <a:rPr lang="en-GB" smtClean="0"/>
              <a:t>14/07/2015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77790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A9DE5-FE87-427E-8EF9-8D0EB3AD12D6}" type="datetimeFigureOut">
              <a:rPr lang="en-GB" smtClean="0"/>
              <a:t>14/07/2015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153692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A9DE5-FE87-427E-8EF9-8D0EB3AD12D6}" type="datetimeFigureOut">
              <a:rPr lang="en-GB" smtClean="0"/>
              <a:t>14/07/2015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156566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A9DE5-FE87-427E-8EF9-8D0EB3AD12D6}" type="datetimeFigureOut">
              <a:rPr lang="en-GB" smtClean="0"/>
              <a:t>14/07/2015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2C982-D300-48DB-93F4-986280CDC2D4}" type="slidenum">
              <a:rPr lang="en-GB" smtClean="0"/>
              <a:t>‹#›</a:t>
            </a:fld>
            <a:endParaRPr lang="en-GB"/>
          </a:p>
        </p:txBody>
      </p:sp>
    </p:spTree>
    <p:extLst>
      <p:ext uri="{BB962C8B-B14F-4D97-AF65-F5344CB8AC3E}">
        <p14:creationId xmlns:p14="http://schemas.microsoft.com/office/powerpoint/2010/main" val="428148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A9DE5-FE87-427E-8EF9-8D0EB3AD12D6}" type="datetimeFigureOut">
              <a:rPr lang="en-GB" smtClean="0"/>
              <a:t>14/07/2015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2C982-D300-48DB-93F4-986280CDC2D4}" type="slidenum">
              <a:rPr lang="en-GB" smtClean="0"/>
              <a:t>‹#›</a:t>
            </a:fld>
            <a:endParaRPr lang="en-GB"/>
          </a:p>
        </p:txBody>
      </p:sp>
    </p:spTree>
    <p:extLst>
      <p:ext uri="{BB962C8B-B14F-4D97-AF65-F5344CB8AC3E}">
        <p14:creationId xmlns:p14="http://schemas.microsoft.com/office/powerpoint/2010/main" val="143887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lickr.com/photos/stevensnodgrass/5480262389/in/photolist-9mgM5z-uTXLw-9DLuNQ-29Q7qs-ff3Gmz-7YdriJ-eb4m4n-afGC4N-mRVWw9-fwdrTz-81wTMa-4EGUun-fhYXNF-bpJ76G-57H6gw-ff3LuM-bSr8wP-7FHcZJ-21Xxaz-87p9gm-fpJUHr-f75Tyd-7CT48M-f5Dno-ejezz5-iiUQWk-kC1yZn-56KD4W-bqsj87-kBZsf2-cTaaiS-auVu1k-4f8Hvv-7cvGD7-dfiySR-XEPHH-dtmxNU-8yBcAv-fjG74c-5dr51Y-fNRJ1L-413BU-a6ZaYJ-fJ1kx7-amjMh1-kMUf9E-fkWPD5-6bvjAL-8R8Hzr-cfkUz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lickr.com/photos/elcamino73/7491593764/in/photolist-cq1nPJ-e5ppUA-3ZfeUZ-HpF2A-esiqZG-7qzJ1f-cJTFEA-7UdgRs-9MKaWM-7sQYv8-du8C4-aRwiDt-5ETJgs-rhz8ha-qE7hep-6KbxV6-4JbKYC-cW148-6dwcMo-52KoWd-4i7Fhz-8cvswz-na9mVL-4pTT1W-qNtTsW-n7vpZ-8HJfLg-89zk8L-zmwL1-o77nZ9-7jmGAu-gYkkQR-8sBgek-hZsNVe-5DqGf-59gXaN-4MP3ZX-Ks8yw-dPAE5T-uqSuM-4i8gn6-8fW1e4-qCtWPG-4zRvn1-6sZCXY-mXUjYn-dF9g9P-51K63B-6bnfKq-2vZJJ"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lickr.com/photos/payitforwardphotos/18903976951/in/photolist-uuYLaY-uMNFZ4-uvebCQ-uMWC8k-uMvKAk-rTKMtQ-uKmrzS-uMMrAX-rC459r-rDtKR1-tQoTv1-rRYjph-uKvBpy-uMqU7P-rRZAtb-uMhC5w-rHvoyJ-ugV9T9-rFGj37-uy5TJu-uNd33K-qZ3Kdu-uLUnHE-uy8SGM-uMAa7N-ugUJAS-tQtNjP-rZsrNw-rGZrTs-uvNWDW-rXhMNN-rVVeYQ-uy8Q7M-rYaoVN-ugxuWG-udMZmB-rTnksj-udKQM5-tyvhgK-r4hQAv-tRbPWe-uvmSEp-uNtPK6-uNcoV2-uvKocv-uKSZ8w-uMZZvP-uKDT9J-rXFPeZ-sgRXv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4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8229600" cy="3442394"/>
          </a:xfrm>
        </p:spPr>
        <p:txBody>
          <a:bodyPr>
            <a:normAutofit fontScale="90000"/>
          </a:bodyPr>
          <a:lstStyle/>
          <a:p>
            <a:r>
              <a:rPr lang="en-GB" sz="6000" b="1" dirty="0">
                <a:latin typeface="Arial" panose="020B0604020202020204" pitchFamily="34" charset="0"/>
                <a:cs typeface="Arial" panose="020B0604020202020204" pitchFamily="34" charset="0"/>
              </a:rPr>
              <a:t>The rise of open access </a:t>
            </a:r>
            <a:r>
              <a:rPr lang="en-GB" sz="6000" b="1" dirty="0" smtClean="0">
                <a:latin typeface="Arial" panose="020B0604020202020204" pitchFamily="34" charset="0"/>
                <a:cs typeface="Arial" panose="020B0604020202020204" pitchFamily="34" charset="0"/>
              </a:rPr>
              <a:t> </a:t>
            </a:r>
            <a:br>
              <a:rPr lang="en-GB" sz="6000" b="1" dirty="0" smtClean="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Can </a:t>
            </a:r>
            <a:r>
              <a:rPr lang="en-GB" b="1" dirty="0" err="1">
                <a:latin typeface="Arial" panose="020B0604020202020204" pitchFamily="34" charset="0"/>
                <a:cs typeface="Arial" panose="020B0604020202020204" pitchFamily="34" charset="0"/>
              </a:rPr>
              <a:t>interlending</a:t>
            </a:r>
            <a:r>
              <a:rPr lang="en-GB" b="1" dirty="0">
                <a:latin typeface="Arial" panose="020B0604020202020204" pitchFamily="34" charset="0"/>
                <a:cs typeface="Arial" panose="020B0604020202020204" pitchFamily="34" charset="0"/>
              </a:rPr>
              <a:t> and document supply survive?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9128" y="5984992"/>
            <a:ext cx="3047373" cy="830997"/>
          </a:xfrm>
          <a:prstGeom prst="rect">
            <a:avLst/>
          </a:prstGeom>
          <a:noFill/>
        </p:spPr>
        <p:txBody>
          <a:bodyPr wrap="none" rtlCol="0">
            <a:spAutoFit/>
          </a:bodyPr>
          <a:lstStyle/>
          <a:p>
            <a:r>
              <a:rPr lang="en-GB" sz="1600" dirty="0" smtClean="0">
                <a:latin typeface="Arial" panose="020B0604020202020204" pitchFamily="34" charset="0"/>
                <a:cs typeface="Arial" panose="020B0604020202020204" pitchFamily="34" charset="0"/>
              </a:rPr>
              <a:t>Lucy Lambe</a:t>
            </a:r>
          </a:p>
          <a:p>
            <a:r>
              <a:rPr lang="en-GB" sz="1600" dirty="0" smtClean="0">
                <a:latin typeface="Arial" panose="020B0604020202020204" pitchFamily="34" charset="0"/>
                <a:cs typeface="Arial" panose="020B0604020202020204" pitchFamily="34" charset="0"/>
              </a:rPr>
              <a:t>Open Access Support Assistant</a:t>
            </a:r>
          </a:p>
          <a:p>
            <a:r>
              <a:rPr lang="en-GB" sz="1600" dirty="0" smtClean="0">
                <a:latin typeface="Arial" panose="020B0604020202020204" pitchFamily="34" charset="0"/>
                <a:cs typeface="Arial" panose="020B0604020202020204" pitchFamily="34" charset="0"/>
              </a:rPr>
              <a:t>Imperial College London</a:t>
            </a:r>
            <a:endParaRPr lang="en-GB" sz="1600" dirty="0">
              <a:latin typeface="Arial" panose="020B0604020202020204" pitchFamily="34" charset="0"/>
              <a:cs typeface="Arial" panose="020B0604020202020204" pitchFamily="34" charset="0"/>
            </a:endParaRPr>
          </a:p>
        </p:txBody>
      </p:sp>
      <p:sp>
        <p:nvSpPr>
          <p:cNvPr id="5" name="TextBox 4"/>
          <p:cNvSpPr txBox="1"/>
          <p:nvPr/>
        </p:nvSpPr>
        <p:spPr>
          <a:xfrm>
            <a:off x="7661870" y="6300609"/>
            <a:ext cx="1440160" cy="584775"/>
          </a:xfrm>
          <a:prstGeom prst="rect">
            <a:avLst/>
          </a:prstGeom>
          <a:noFill/>
        </p:spPr>
        <p:txBody>
          <a:bodyPr wrap="square" rtlCol="0">
            <a:spAutoFit/>
          </a:bodyPr>
          <a:lstStyle/>
          <a:p>
            <a:pPr algn="r"/>
            <a:r>
              <a:rPr lang="en-GB" sz="1600" dirty="0" err="1" smtClean="0">
                <a:latin typeface="Arial" panose="020B0604020202020204" pitchFamily="34" charset="0"/>
                <a:cs typeface="Arial" panose="020B0604020202020204" pitchFamily="34" charset="0"/>
              </a:rPr>
              <a:t>Interlend</a:t>
            </a:r>
            <a:r>
              <a:rPr lang="en-GB" sz="1600" dirty="0" smtClean="0">
                <a:latin typeface="Arial" panose="020B0604020202020204" pitchFamily="34" charset="0"/>
                <a:cs typeface="Arial" panose="020B0604020202020204" pitchFamily="34" charset="0"/>
              </a:rPr>
              <a:t> </a:t>
            </a:r>
          </a:p>
          <a:p>
            <a:pPr algn="r"/>
            <a:r>
              <a:rPr lang="en-GB" sz="1600" dirty="0" smtClean="0">
                <a:latin typeface="Arial" panose="020B0604020202020204" pitchFamily="34" charset="0"/>
                <a:cs typeface="Arial" panose="020B0604020202020204" pitchFamily="34" charset="0"/>
              </a:rPr>
              <a:t>30 June 2015</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16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55576" y="315813"/>
            <a:ext cx="5832648" cy="1384995"/>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What does this mean for </a:t>
            </a:r>
            <a:r>
              <a:rPr lang="en-GB" sz="2800" b="1" dirty="0" err="1" smtClean="0">
                <a:latin typeface="Arial" panose="020B0604020202020204" pitchFamily="34" charset="0"/>
                <a:cs typeface="Arial" panose="020B0604020202020204" pitchFamily="34" charset="0"/>
              </a:rPr>
              <a:t>interlending</a:t>
            </a:r>
            <a:r>
              <a:rPr lang="en-GB" sz="2800" b="1" dirty="0" smtClean="0">
                <a:latin typeface="Arial" panose="020B0604020202020204" pitchFamily="34" charset="0"/>
                <a:cs typeface="Arial" panose="020B0604020202020204" pitchFamily="34" charset="0"/>
              </a:rPr>
              <a:t> and document supply?</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72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2" name="TextBox 1"/>
          <p:cNvSpPr txBox="1"/>
          <p:nvPr/>
        </p:nvSpPr>
        <p:spPr>
          <a:xfrm>
            <a:off x="107504" y="46365"/>
            <a:ext cx="5832648"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Helping our users</a:t>
            </a:r>
            <a:endParaRPr lang="en-GB" sz="3600" b="1" dirty="0">
              <a:latin typeface="Arial" panose="020B0604020202020204" pitchFamily="34" charset="0"/>
              <a:cs typeface="Arial" panose="020B0604020202020204" pitchFamily="34" charset="0"/>
            </a:endParaRPr>
          </a:p>
        </p:txBody>
      </p:sp>
      <p:sp>
        <p:nvSpPr>
          <p:cNvPr id="3" name="TextBox 2"/>
          <p:cNvSpPr txBox="1"/>
          <p:nvPr/>
        </p:nvSpPr>
        <p:spPr>
          <a:xfrm>
            <a:off x="2411760" y="3284984"/>
            <a:ext cx="6562438"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skills of ILL librarians to find material for their customers</a:t>
            </a:r>
          </a:p>
          <a:p>
            <a:r>
              <a:rPr lang="en-GB" dirty="0">
                <a:latin typeface="Arial" panose="020B0604020202020204" pitchFamily="34" charset="0"/>
                <a:cs typeface="Arial" panose="020B0604020202020204" pitchFamily="34" charset="0"/>
              </a:rPr>
              <a:t>in an increasingly complex knowledge environment will be</a:t>
            </a:r>
          </a:p>
          <a:p>
            <a:r>
              <a:rPr lang="en-GB" dirty="0">
                <a:latin typeface="Arial" panose="020B0604020202020204" pitchFamily="34" charset="0"/>
                <a:cs typeface="Arial" panose="020B0604020202020204" pitchFamily="34" charset="0"/>
              </a:rPr>
              <a:t>called for even </a:t>
            </a:r>
            <a:r>
              <a:rPr lang="en-GB" dirty="0" smtClean="0">
                <a:latin typeface="Arial" panose="020B0604020202020204" pitchFamily="34" charset="0"/>
                <a:cs typeface="Arial" panose="020B0604020202020204" pitchFamily="34" charset="0"/>
              </a:rPr>
              <a:t>more.”</a:t>
            </a:r>
          </a:p>
          <a:p>
            <a:pPr algn="r"/>
            <a:r>
              <a:rPr lang="en-GB" dirty="0" smtClean="0">
                <a:latin typeface="Arial" panose="020B0604020202020204" pitchFamily="34" charset="0"/>
                <a:cs typeface="Arial" panose="020B0604020202020204" pitchFamily="34" charset="0"/>
              </a:rPr>
              <a:t>McGrath, 2014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93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55576" y="6093296"/>
            <a:ext cx="4160113"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What can you do?</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12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508104" y="555084"/>
            <a:ext cx="3281668"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Practical issues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5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548680"/>
            <a:ext cx="2977097" cy="707886"/>
          </a:xfrm>
          <a:prstGeom prst="rect">
            <a:avLst/>
          </a:prstGeom>
          <a:noFill/>
        </p:spPr>
        <p:txBody>
          <a:bodyPr wrap="none" rtlCol="0">
            <a:spAutoFit/>
          </a:bodyPr>
          <a:lstStyle/>
          <a:p>
            <a:r>
              <a:rPr lang="en-GB" sz="4000" b="1" dirty="0" smtClean="0">
                <a:latin typeface="Arial" panose="020B0604020202020204" pitchFamily="34" charset="0"/>
                <a:cs typeface="Arial" panose="020B0604020202020204" pitchFamily="34" charset="0"/>
              </a:rPr>
              <a:t>Embargoes</a:t>
            </a:r>
            <a:endParaRPr lang="en-GB" sz="4000" b="1" dirty="0">
              <a:latin typeface="Arial" panose="020B0604020202020204" pitchFamily="34" charset="0"/>
              <a:cs typeface="Arial" panose="020B0604020202020204" pitchFamily="34" charset="0"/>
            </a:endParaRPr>
          </a:p>
        </p:txBody>
      </p:sp>
      <p:sp>
        <p:nvSpPr>
          <p:cNvPr id="5" name="TextBox 4"/>
          <p:cNvSpPr txBox="1"/>
          <p:nvPr/>
        </p:nvSpPr>
        <p:spPr>
          <a:xfrm>
            <a:off x="246338" y="2183638"/>
            <a:ext cx="5760640"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3200" dirty="0" smtClean="0">
                <a:latin typeface="Arial" panose="020B0604020202020204" pitchFamily="34" charset="0"/>
                <a:cs typeface="Arial" panose="020B0604020202020204" pitchFamily="34" charset="0"/>
              </a:rPr>
              <a:t>Set by the publisher</a:t>
            </a:r>
          </a:p>
          <a:p>
            <a:pPr marL="342900" indent="-342900">
              <a:lnSpc>
                <a:spcPct val="150000"/>
              </a:lnSpc>
              <a:buFont typeface="Arial" panose="020B0604020202020204" pitchFamily="34" charset="0"/>
              <a:buChar char="•"/>
            </a:pPr>
            <a:r>
              <a:rPr lang="en-GB" sz="3200" dirty="0" smtClean="0">
                <a:latin typeface="Arial" panose="020B0604020202020204" pitchFamily="34" charset="0"/>
                <a:cs typeface="Arial" panose="020B0604020202020204" pitchFamily="34" charset="0"/>
              </a:rPr>
              <a:t>6-36 months</a:t>
            </a:r>
          </a:p>
          <a:p>
            <a:pPr marL="342900" indent="-342900">
              <a:lnSpc>
                <a:spcPct val="150000"/>
              </a:lnSpc>
              <a:buFont typeface="Arial" panose="020B0604020202020204" pitchFamily="34" charset="0"/>
              <a:buChar char="•"/>
            </a:pPr>
            <a:r>
              <a:rPr lang="en-GB" sz="3200" dirty="0" smtClean="0">
                <a:latin typeface="Arial" panose="020B0604020202020204" pitchFamily="34" charset="0"/>
                <a:cs typeface="Arial" panose="020B0604020202020204" pitchFamily="34" charset="0"/>
              </a:rPr>
              <a:t>Repository should indicate an end date</a:t>
            </a:r>
          </a:p>
          <a:p>
            <a:pPr marL="342900" indent="-342900">
              <a:lnSpc>
                <a:spcPct val="150000"/>
              </a:lnSpc>
              <a:buFont typeface="Arial" panose="020B0604020202020204" pitchFamily="34" charset="0"/>
              <a:buChar char="•"/>
            </a:pPr>
            <a:r>
              <a:rPr lang="en-GB" sz="3200" dirty="0" smtClean="0">
                <a:latin typeface="Arial" panose="020B0604020202020204" pitchFamily="34" charset="0"/>
                <a:cs typeface="Arial" panose="020B0604020202020204" pitchFamily="34" charset="0"/>
              </a:rPr>
              <a:t>HEFCE policy means more “indefinite” embargoes</a:t>
            </a:r>
          </a:p>
        </p:txBody>
      </p:sp>
    </p:spTree>
    <p:extLst>
      <p:ext uri="{BB962C8B-B14F-4D97-AF65-F5344CB8AC3E}">
        <p14:creationId xmlns:p14="http://schemas.microsoft.com/office/powerpoint/2010/main" val="182088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irrors.creativecommons.org/presskit/logos/cc.logo.lar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7384"/>
            <a:ext cx="8772292" cy="2093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767909212"/>
              </p:ext>
            </p:extLst>
          </p:nvPr>
        </p:nvGraphicFramePr>
        <p:xfrm>
          <a:off x="0" y="2179076"/>
          <a:ext cx="9143999" cy="4563634"/>
        </p:xfrm>
        <a:graphic>
          <a:graphicData uri="http://schemas.openxmlformats.org/drawingml/2006/table">
            <a:tbl>
              <a:tblPr/>
              <a:tblGrid>
                <a:gridCol w="1331640"/>
                <a:gridCol w="2736304"/>
                <a:gridCol w="5076055"/>
              </a:tblGrid>
              <a:tr h="747768">
                <a:tc>
                  <a:txBody>
                    <a:bodyPr/>
                    <a:lstStyle/>
                    <a:p>
                      <a:endParaRPr lang="en-GB" sz="1600" dirty="0"/>
                    </a:p>
                  </a:txBody>
                  <a:tcPr marL="39356" marR="39356" marT="19678" marB="19678" anchor="ctr">
                    <a:lnL>
                      <a:noFill/>
                    </a:lnL>
                    <a:lnR>
                      <a:noFill/>
                    </a:lnR>
                    <a:lnT>
                      <a:noFill/>
                    </a:lnT>
                    <a:lnB>
                      <a:noFill/>
                    </a:lnB>
                  </a:tcPr>
                </a:tc>
                <a:tc>
                  <a:txBody>
                    <a:bodyPr/>
                    <a:lstStyle/>
                    <a:p>
                      <a:r>
                        <a:rPr lang="en-GB" sz="1600" dirty="0"/>
                        <a:t> Attribution</a:t>
                      </a:r>
                    </a:p>
                  </a:txBody>
                  <a:tcPr marL="39356" marR="39356" marT="19678" marB="19678" anchor="ctr">
                    <a:lnL>
                      <a:noFill/>
                    </a:lnL>
                    <a:lnR>
                      <a:noFill/>
                    </a:lnR>
                    <a:lnT>
                      <a:noFill/>
                    </a:lnT>
                    <a:lnB>
                      <a:noFill/>
                    </a:lnB>
                  </a:tcPr>
                </a:tc>
                <a:tc>
                  <a:txBody>
                    <a:bodyPr/>
                    <a:lstStyle/>
                    <a:p>
                      <a:pPr algn="just"/>
                      <a:r>
                        <a:rPr lang="en-GB" sz="1600" dirty="0" smtClean="0"/>
                        <a:t>The </a:t>
                      </a:r>
                      <a:r>
                        <a:rPr lang="en-GB" sz="1600" dirty="0"/>
                        <a:t>user is free to copy, distribute, adapt and use the work for commercial and non-commercial purposes provided appropriate credit is given</a:t>
                      </a:r>
                    </a:p>
                  </a:txBody>
                  <a:tcPr marL="39356" marR="39356" marT="19678" marB="19678" anchor="ctr">
                    <a:lnL>
                      <a:noFill/>
                    </a:lnL>
                    <a:lnR>
                      <a:noFill/>
                    </a:lnR>
                    <a:lnT>
                      <a:noFill/>
                    </a:lnT>
                    <a:lnB>
                      <a:noFill/>
                    </a:lnB>
                  </a:tcPr>
                </a:tc>
              </a:tr>
              <a:tr h="511631">
                <a:tc>
                  <a:txBody>
                    <a:bodyPr/>
                    <a:lstStyle/>
                    <a:p>
                      <a:endParaRPr lang="en-GB" sz="1600" dirty="0"/>
                    </a:p>
                  </a:txBody>
                  <a:tcPr marL="39356" marR="39356" marT="19678" marB="19678" anchor="ctr">
                    <a:lnL>
                      <a:noFill/>
                    </a:lnL>
                    <a:lnR>
                      <a:noFill/>
                    </a:lnR>
                    <a:lnT>
                      <a:noFill/>
                    </a:lnT>
                    <a:lnB>
                      <a:noFill/>
                    </a:lnB>
                  </a:tcPr>
                </a:tc>
                <a:tc>
                  <a:txBody>
                    <a:bodyPr/>
                    <a:lstStyle/>
                    <a:p>
                      <a:r>
                        <a:rPr lang="en-GB" sz="1600" dirty="0"/>
                        <a:t> Attribution </a:t>
                      </a:r>
                      <a:r>
                        <a:rPr lang="en-GB" sz="1600" dirty="0" smtClean="0"/>
                        <a:t>- </a:t>
                      </a:r>
                      <a:r>
                        <a:rPr lang="en-GB" sz="1600" dirty="0" err="1"/>
                        <a:t>ShareAlike</a:t>
                      </a:r>
                      <a:endParaRPr lang="en-GB" sz="1600" dirty="0"/>
                    </a:p>
                  </a:txBody>
                  <a:tcPr marL="39356" marR="39356" marT="19678" marB="19678" anchor="ctr">
                    <a:lnL>
                      <a:noFill/>
                    </a:lnL>
                    <a:lnR>
                      <a:noFill/>
                    </a:lnR>
                    <a:lnT>
                      <a:noFill/>
                    </a:lnT>
                    <a:lnB>
                      <a:noFill/>
                    </a:lnB>
                  </a:tcPr>
                </a:tc>
                <a:tc>
                  <a:txBody>
                    <a:bodyPr/>
                    <a:lstStyle/>
                    <a:p>
                      <a:pPr algn="just"/>
                      <a:r>
                        <a:rPr lang="en-GB" sz="1600" dirty="0" smtClean="0"/>
                        <a:t>As </a:t>
                      </a:r>
                      <a:r>
                        <a:rPr lang="en-GB" sz="1600" dirty="0"/>
                        <a:t>above, but the user must share any resulting work under the same licence as the original</a:t>
                      </a:r>
                    </a:p>
                  </a:txBody>
                  <a:tcPr marL="39356" marR="39356" marT="19678" marB="19678" anchor="ctr">
                    <a:lnL>
                      <a:noFill/>
                    </a:lnL>
                    <a:lnR>
                      <a:noFill/>
                    </a:lnR>
                    <a:lnT>
                      <a:noFill/>
                    </a:lnT>
                    <a:lnB>
                      <a:noFill/>
                    </a:lnB>
                  </a:tcPr>
                </a:tc>
              </a:tr>
              <a:tr h="1101974">
                <a:tc>
                  <a:txBody>
                    <a:bodyPr/>
                    <a:lstStyle/>
                    <a:p>
                      <a:endParaRPr lang="en-GB" sz="1600" dirty="0"/>
                    </a:p>
                  </a:txBody>
                  <a:tcPr marL="39356" marR="39356" marT="19678" marB="19678" anchor="ctr">
                    <a:lnL>
                      <a:noFill/>
                    </a:lnL>
                    <a:lnR>
                      <a:noFill/>
                    </a:lnR>
                    <a:lnT>
                      <a:noFill/>
                    </a:lnT>
                    <a:lnB>
                      <a:noFill/>
                    </a:lnB>
                  </a:tcPr>
                </a:tc>
                <a:tc>
                  <a:txBody>
                    <a:bodyPr/>
                    <a:lstStyle/>
                    <a:p>
                      <a:r>
                        <a:rPr lang="en-GB" sz="1600" dirty="0"/>
                        <a:t> Attribution </a:t>
                      </a:r>
                      <a:r>
                        <a:rPr lang="en-GB" sz="1600" dirty="0" smtClean="0"/>
                        <a:t>- </a:t>
                      </a:r>
                      <a:r>
                        <a:rPr lang="en-GB" sz="1600" dirty="0" err="1"/>
                        <a:t>NoDerivatives</a:t>
                      </a:r>
                      <a:endParaRPr lang="en-GB" sz="1600" dirty="0"/>
                    </a:p>
                  </a:txBody>
                  <a:tcPr marL="39356" marR="39356" marT="19678" marB="19678" anchor="ctr">
                    <a:lnL>
                      <a:noFill/>
                    </a:lnL>
                    <a:lnR>
                      <a:noFill/>
                    </a:lnR>
                    <a:lnT>
                      <a:noFill/>
                    </a:lnT>
                    <a:lnB>
                      <a:noFill/>
                    </a:lnB>
                  </a:tcPr>
                </a:tc>
                <a:tc>
                  <a:txBody>
                    <a:bodyPr/>
                    <a:lstStyle/>
                    <a:p>
                      <a:pPr algn="just"/>
                      <a:r>
                        <a:rPr lang="en-GB" sz="1600" dirty="0" smtClean="0"/>
                        <a:t>The </a:t>
                      </a:r>
                      <a:r>
                        <a:rPr lang="en-GB" sz="1600" dirty="0"/>
                        <a:t>user is free to copy, distribute and use the work provided appropriate credit is given, however the work may not be adapted, so the work cannot be translated and must be passed on whole and unchanged</a:t>
                      </a:r>
                    </a:p>
                  </a:txBody>
                  <a:tcPr marL="39356" marR="39356" marT="19678" marB="19678" anchor="ctr">
                    <a:lnL>
                      <a:noFill/>
                    </a:lnL>
                    <a:lnR>
                      <a:noFill/>
                    </a:lnR>
                    <a:lnT>
                      <a:noFill/>
                    </a:lnT>
                    <a:lnB>
                      <a:noFill/>
                    </a:lnB>
                  </a:tcPr>
                </a:tc>
              </a:tr>
              <a:tr h="629699">
                <a:tc>
                  <a:txBody>
                    <a:bodyPr/>
                    <a:lstStyle/>
                    <a:p>
                      <a:endParaRPr lang="en-GB" sz="1600" dirty="0"/>
                    </a:p>
                  </a:txBody>
                  <a:tcPr marL="39356" marR="39356" marT="19678" marB="19678" anchor="ctr">
                    <a:lnL>
                      <a:noFill/>
                    </a:lnL>
                    <a:lnR>
                      <a:noFill/>
                    </a:lnR>
                    <a:lnT>
                      <a:noFill/>
                    </a:lnT>
                    <a:lnB>
                      <a:noFill/>
                    </a:lnB>
                  </a:tcPr>
                </a:tc>
                <a:tc>
                  <a:txBody>
                    <a:bodyPr/>
                    <a:lstStyle/>
                    <a:p>
                      <a:r>
                        <a:rPr lang="en-GB" sz="1600" dirty="0"/>
                        <a:t> Attribution </a:t>
                      </a:r>
                      <a:r>
                        <a:rPr lang="en-GB" sz="1600" dirty="0" smtClean="0"/>
                        <a:t>- </a:t>
                      </a:r>
                      <a:r>
                        <a:rPr lang="en-GB" sz="1600" dirty="0" err="1"/>
                        <a:t>NonCommercial</a:t>
                      </a:r>
                      <a:endParaRPr lang="en-GB" sz="1600" dirty="0"/>
                    </a:p>
                  </a:txBody>
                  <a:tcPr marL="39356" marR="39356" marT="19678" marB="19678" anchor="ctr">
                    <a:lnL>
                      <a:noFill/>
                    </a:lnL>
                    <a:lnR>
                      <a:noFill/>
                    </a:lnR>
                    <a:lnT>
                      <a:noFill/>
                    </a:lnT>
                    <a:lnB>
                      <a:noFill/>
                    </a:lnB>
                  </a:tcPr>
                </a:tc>
                <a:tc>
                  <a:txBody>
                    <a:bodyPr/>
                    <a:lstStyle/>
                    <a:p>
                      <a:pPr algn="just"/>
                      <a:r>
                        <a:rPr lang="en-GB" sz="1600" dirty="0" smtClean="0"/>
                        <a:t>The </a:t>
                      </a:r>
                      <a:r>
                        <a:rPr lang="en-GB" sz="1600" dirty="0"/>
                        <a:t>same conditions as CC BY apply under this licence, however the work cannot be used for commercial advantage</a:t>
                      </a:r>
                    </a:p>
                  </a:txBody>
                  <a:tcPr marL="39356" marR="39356" marT="19678" marB="19678" anchor="ctr">
                    <a:lnL>
                      <a:noFill/>
                    </a:lnL>
                    <a:lnR>
                      <a:noFill/>
                    </a:lnR>
                    <a:lnT>
                      <a:noFill/>
                    </a:lnT>
                    <a:lnB>
                      <a:noFill/>
                    </a:lnB>
                  </a:tcPr>
                </a:tc>
              </a:tr>
              <a:tr h="511631">
                <a:tc>
                  <a:txBody>
                    <a:bodyPr/>
                    <a:lstStyle/>
                    <a:p>
                      <a:endParaRPr lang="en-GB" sz="1600" dirty="0"/>
                    </a:p>
                  </a:txBody>
                  <a:tcPr marL="39356" marR="39356" marT="19678" marB="19678" anchor="ctr">
                    <a:lnL>
                      <a:noFill/>
                    </a:lnL>
                    <a:lnR>
                      <a:noFill/>
                    </a:lnR>
                    <a:lnT>
                      <a:noFill/>
                    </a:lnT>
                    <a:lnB>
                      <a:noFill/>
                    </a:lnB>
                  </a:tcPr>
                </a:tc>
                <a:tc>
                  <a:txBody>
                    <a:bodyPr/>
                    <a:lstStyle/>
                    <a:p>
                      <a:r>
                        <a:rPr lang="en-GB" sz="1600" dirty="0"/>
                        <a:t> Attribution </a:t>
                      </a:r>
                      <a:r>
                        <a:rPr lang="en-GB" sz="1600" dirty="0" smtClean="0"/>
                        <a:t>- </a:t>
                      </a:r>
                      <a:r>
                        <a:rPr lang="en-GB" sz="1600" dirty="0" err="1"/>
                        <a:t>NonCommercial</a:t>
                      </a:r>
                      <a:r>
                        <a:rPr lang="en-GB" sz="1600" dirty="0"/>
                        <a:t> </a:t>
                      </a:r>
                      <a:r>
                        <a:rPr lang="en-GB" sz="1600" dirty="0" smtClean="0"/>
                        <a:t>- </a:t>
                      </a:r>
                      <a:r>
                        <a:rPr lang="en-GB" sz="1600" dirty="0" err="1"/>
                        <a:t>ShareAlike</a:t>
                      </a:r>
                      <a:endParaRPr lang="en-GB" sz="1600" dirty="0"/>
                    </a:p>
                  </a:txBody>
                  <a:tcPr marL="39356" marR="39356" marT="19678" marB="19678" anchor="ctr">
                    <a:lnL>
                      <a:noFill/>
                    </a:lnL>
                    <a:lnR>
                      <a:noFill/>
                    </a:lnR>
                    <a:lnT>
                      <a:noFill/>
                    </a:lnT>
                    <a:lnB>
                      <a:noFill/>
                    </a:lnB>
                  </a:tcPr>
                </a:tc>
                <a:tc>
                  <a:txBody>
                    <a:bodyPr/>
                    <a:lstStyle/>
                    <a:p>
                      <a:pPr algn="just"/>
                      <a:r>
                        <a:rPr lang="en-GB" sz="1600" dirty="0" smtClean="0"/>
                        <a:t>As </a:t>
                      </a:r>
                      <a:r>
                        <a:rPr lang="en-GB" sz="1600" dirty="0"/>
                        <a:t>CC BY-NC, but the user must share any resulting work under the same licence as the original</a:t>
                      </a:r>
                    </a:p>
                  </a:txBody>
                  <a:tcPr marL="39356" marR="39356" marT="19678" marB="19678" anchor="ctr">
                    <a:lnL>
                      <a:noFill/>
                    </a:lnL>
                    <a:lnR>
                      <a:noFill/>
                    </a:lnR>
                    <a:lnT>
                      <a:noFill/>
                    </a:lnT>
                    <a:lnB>
                      <a:noFill/>
                    </a:lnB>
                  </a:tcPr>
                </a:tc>
              </a:tr>
              <a:tr h="865836">
                <a:tc>
                  <a:txBody>
                    <a:bodyPr/>
                    <a:lstStyle/>
                    <a:p>
                      <a:endParaRPr lang="en-GB" sz="1600" dirty="0"/>
                    </a:p>
                  </a:txBody>
                  <a:tcPr marL="39356" marR="39356" marT="19678" marB="19678" anchor="ctr">
                    <a:lnL>
                      <a:noFill/>
                    </a:lnL>
                    <a:lnR>
                      <a:noFill/>
                    </a:lnR>
                    <a:lnT>
                      <a:noFill/>
                    </a:lnT>
                    <a:lnB>
                      <a:noFill/>
                    </a:lnB>
                  </a:tcPr>
                </a:tc>
                <a:tc>
                  <a:txBody>
                    <a:bodyPr/>
                    <a:lstStyle/>
                    <a:p>
                      <a:r>
                        <a:rPr lang="en-GB" sz="1600" dirty="0"/>
                        <a:t> Attribution </a:t>
                      </a:r>
                      <a:r>
                        <a:rPr lang="en-GB" sz="1600" dirty="0" smtClean="0"/>
                        <a:t>- </a:t>
                      </a:r>
                      <a:r>
                        <a:rPr lang="en-GB" sz="1600" dirty="0" err="1"/>
                        <a:t>NonCommercial</a:t>
                      </a:r>
                      <a:r>
                        <a:rPr lang="en-GB" sz="1600" dirty="0"/>
                        <a:t> </a:t>
                      </a:r>
                      <a:r>
                        <a:rPr lang="en-GB" sz="1600" dirty="0" smtClean="0"/>
                        <a:t>- </a:t>
                      </a:r>
                      <a:r>
                        <a:rPr lang="en-GB" sz="1600" dirty="0" err="1"/>
                        <a:t>NoDerivatives</a:t>
                      </a:r>
                      <a:endParaRPr lang="en-GB" sz="1600" dirty="0"/>
                    </a:p>
                  </a:txBody>
                  <a:tcPr marL="39356" marR="39356" marT="19678" marB="19678" anchor="ctr">
                    <a:lnL>
                      <a:noFill/>
                    </a:lnL>
                    <a:lnR>
                      <a:noFill/>
                    </a:lnR>
                    <a:lnT>
                      <a:noFill/>
                    </a:lnT>
                    <a:lnB>
                      <a:noFill/>
                    </a:lnB>
                  </a:tcPr>
                </a:tc>
                <a:tc>
                  <a:txBody>
                    <a:bodyPr/>
                    <a:lstStyle/>
                    <a:p>
                      <a:pPr algn="just"/>
                      <a:r>
                        <a:rPr lang="en-GB" sz="1600" dirty="0" smtClean="0"/>
                        <a:t>The </a:t>
                      </a:r>
                      <a:r>
                        <a:rPr lang="en-GB" sz="1600" dirty="0"/>
                        <a:t>user is free to copy, distribute and use the work provided appropriate credit is given, however the work may not be adapted, or used for commercial advantage</a:t>
                      </a:r>
                    </a:p>
                  </a:txBody>
                  <a:tcPr marL="39356" marR="39356" marT="19678" marB="19678" anchor="ctr">
                    <a:lnL>
                      <a:noFill/>
                    </a:lnL>
                    <a:lnR>
                      <a:noFill/>
                    </a:lnR>
                    <a:lnT>
                      <a:noFill/>
                    </a:lnT>
                    <a:lnB>
                      <a:noFill/>
                    </a:lnB>
                  </a:tcPr>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2" y="2420888"/>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9512" y="3133725"/>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9512" y="3933056"/>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9512" y="4738616"/>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9512" y="5445224"/>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9512" y="6165304"/>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0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4000"/>
          </a:stretch>
        </a:blipFill>
        <a:effectLst/>
      </p:bgPr>
    </p:bg>
    <p:spTree>
      <p:nvGrpSpPr>
        <p:cNvPr id="1" name=""/>
        <p:cNvGrpSpPr/>
        <p:nvPr/>
      </p:nvGrpSpPr>
      <p:grpSpPr>
        <a:xfrm>
          <a:off x="0" y="0"/>
          <a:ext cx="0" cy="0"/>
          <a:chOff x="0" y="0"/>
          <a:chExt cx="0" cy="0"/>
        </a:xfrm>
      </p:grpSpPr>
      <p:sp>
        <p:nvSpPr>
          <p:cNvPr id="4" name="TextBox 3"/>
          <p:cNvSpPr txBox="1"/>
          <p:nvPr/>
        </p:nvSpPr>
        <p:spPr>
          <a:xfrm>
            <a:off x="539552" y="332656"/>
            <a:ext cx="2322046" cy="707886"/>
          </a:xfrm>
          <a:prstGeom prst="rect">
            <a:avLst/>
          </a:prstGeom>
          <a:noFill/>
        </p:spPr>
        <p:txBody>
          <a:bodyPr wrap="none" rtlCol="0">
            <a:spAutoFit/>
          </a:bodyPr>
          <a:lstStyle/>
          <a:p>
            <a:r>
              <a:rPr lang="en-GB" sz="4000" b="1" dirty="0" smtClean="0">
                <a:latin typeface="Arial" panose="020B0604020202020204" pitchFamily="34" charset="0"/>
                <a:cs typeface="Arial" panose="020B0604020202020204" pitchFamily="34" charset="0"/>
              </a:rPr>
              <a:t>Versions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19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5000"/>
            <a:lum/>
            <a:extLst>
              <a:ext uri="{28A0092B-C50C-407E-A947-70E740481C1C}">
                <a14:useLocalDpi xmlns:a14="http://schemas.microsoft.com/office/drawing/2010/main"/>
              </a:ext>
            </a:extLst>
          </a:blip>
          <a:srcRect/>
          <a:stretch>
            <a:fillRect r="-6000"/>
          </a:stretch>
        </a:blipFill>
        <a:effectLst/>
      </p:bgPr>
    </p:bg>
    <p:spTree>
      <p:nvGrpSpPr>
        <p:cNvPr id="1" name=""/>
        <p:cNvGrpSpPr/>
        <p:nvPr/>
      </p:nvGrpSpPr>
      <p:grpSpPr>
        <a:xfrm>
          <a:off x="0" y="0"/>
          <a:ext cx="0" cy="0"/>
          <a:chOff x="0" y="0"/>
          <a:chExt cx="0" cy="0"/>
        </a:xfrm>
      </p:grpSpPr>
      <p:sp>
        <p:nvSpPr>
          <p:cNvPr id="4" name="TextBox 3"/>
          <p:cNvSpPr txBox="1"/>
          <p:nvPr/>
        </p:nvSpPr>
        <p:spPr>
          <a:xfrm>
            <a:off x="1043608" y="271450"/>
            <a:ext cx="2180405" cy="707886"/>
          </a:xfrm>
          <a:prstGeom prst="rect">
            <a:avLst/>
          </a:prstGeom>
          <a:noFill/>
        </p:spPr>
        <p:txBody>
          <a:bodyPr wrap="none" rtlCol="0">
            <a:spAutoFit/>
          </a:bodyPr>
          <a:lstStyle/>
          <a:p>
            <a:r>
              <a:rPr lang="en-GB" sz="4000" b="1" dirty="0" smtClean="0">
                <a:latin typeface="Arial" panose="020B0604020202020204" pitchFamily="34" charset="0"/>
                <a:cs typeface="Arial" panose="020B0604020202020204" pitchFamily="34" charset="0"/>
              </a:rPr>
              <a:t>Survival</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08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99319"/>
            <a:ext cx="3675878" cy="769441"/>
          </a:xfrm>
          <a:prstGeom prst="rect">
            <a:avLst/>
          </a:prstGeom>
          <a:noFill/>
        </p:spPr>
        <p:txBody>
          <a:bodyPr wrap="none" rtlCol="0">
            <a:spAutoFit/>
          </a:bodyPr>
          <a:lstStyle/>
          <a:p>
            <a:r>
              <a:rPr lang="en-GB" sz="4400" b="1" dirty="0" smtClean="0">
                <a:latin typeface="Arial" panose="020B0604020202020204" pitchFamily="34" charset="0"/>
                <a:cs typeface="Arial" panose="020B0604020202020204" pitchFamily="34" charset="0"/>
              </a:rPr>
              <a:t>What’s next?</a:t>
            </a:r>
            <a:endParaRPr lang="en-GB" sz="4400" b="1" dirty="0">
              <a:latin typeface="Arial" panose="020B0604020202020204" pitchFamily="34" charset="0"/>
              <a:cs typeface="Arial" panose="020B0604020202020204" pitchFamily="34" charset="0"/>
            </a:endParaRPr>
          </a:p>
        </p:txBody>
      </p:sp>
      <p:sp>
        <p:nvSpPr>
          <p:cNvPr id="2" name="TextBox 1"/>
          <p:cNvSpPr txBox="1"/>
          <p:nvPr/>
        </p:nvSpPr>
        <p:spPr>
          <a:xfrm>
            <a:off x="7380312" y="6596390"/>
            <a:ext cx="1891865" cy="261610"/>
          </a:xfrm>
          <a:prstGeom prst="rect">
            <a:avLst/>
          </a:prstGeom>
          <a:noFill/>
        </p:spPr>
        <p:txBody>
          <a:bodyPr wrap="none" rtlCol="0">
            <a:spAutoFit/>
          </a:bodyPr>
          <a:lstStyle/>
          <a:p>
            <a:r>
              <a:rPr lang="en-GB" sz="1050" dirty="0" smtClean="0">
                <a:solidFill>
                  <a:schemeClr val="accent1">
                    <a:lumMod val="40000"/>
                    <a:lumOff val="60000"/>
                  </a:schemeClr>
                </a:solidFill>
              </a:rPr>
              <a:t>Image</a:t>
            </a:r>
            <a:r>
              <a:rPr lang="en-GB" sz="1050" dirty="0" smtClean="0"/>
              <a:t>: </a:t>
            </a:r>
            <a:r>
              <a:rPr lang="en-GB" sz="1050" dirty="0" smtClean="0">
                <a:hlinkClick r:id="rId4"/>
              </a:rPr>
              <a:t>Steve Snodgrass CC BY</a:t>
            </a:r>
            <a:endParaRPr lang="en-GB" sz="1050" dirty="0"/>
          </a:p>
        </p:txBody>
      </p:sp>
    </p:spTree>
    <p:extLst>
      <p:ext uri="{BB962C8B-B14F-4D97-AF65-F5344CB8AC3E}">
        <p14:creationId xmlns:p14="http://schemas.microsoft.com/office/powerpoint/2010/main" val="337863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43608" y="1143322"/>
            <a:ext cx="3576620" cy="830997"/>
          </a:xfrm>
          <a:prstGeom prst="rect">
            <a:avLst/>
          </a:prstGeom>
          <a:noFill/>
        </p:spPr>
        <p:txBody>
          <a:bodyPr wrap="none" rtlCol="0">
            <a:spAutoFit/>
          </a:bodyPr>
          <a:lstStyle/>
          <a:p>
            <a:r>
              <a:rPr lang="en-GB" sz="4800" b="1" dirty="0" smtClean="0">
                <a:solidFill>
                  <a:schemeClr val="bg1">
                    <a:lumMod val="95000"/>
                  </a:schemeClr>
                </a:solidFill>
                <a:latin typeface="Arial" panose="020B0604020202020204" pitchFamily="34" charset="0"/>
                <a:cs typeface="Arial" panose="020B0604020202020204" pitchFamily="34" charset="0"/>
              </a:rPr>
              <a:t>Questions?</a:t>
            </a:r>
            <a:endParaRPr lang="en-GB" sz="48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38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3568" y="332656"/>
            <a:ext cx="5616624" cy="5847755"/>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Outline</a:t>
            </a:r>
          </a:p>
          <a:p>
            <a:endParaRPr lang="en-GB" sz="3600" dirty="0" smtClean="0">
              <a:latin typeface="Arial" panose="020B0604020202020204" pitchFamily="34" charset="0"/>
              <a:cs typeface="Arial" panose="020B0604020202020204" pitchFamily="34" charset="0"/>
            </a:endParaRPr>
          </a:p>
          <a:p>
            <a:pPr marL="514350" indent="-514350">
              <a:lnSpc>
                <a:spcPct val="150000"/>
              </a:lnSpc>
              <a:buAutoNum type="arabicPeriod"/>
            </a:pPr>
            <a:r>
              <a:rPr lang="en-GB" sz="3600" dirty="0" smtClean="0">
                <a:latin typeface="Arial" panose="020B0604020202020204" pitchFamily="34" charset="0"/>
                <a:cs typeface="Arial" panose="020B0604020202020204" pitchFamily="34" charset="0"/>
              </a:rPr>
              <a:t>Open access</a:t>
            </a:r>
          </a:p>
          <a:p>
            <a:pPr marL="514350" indent="-514350">
              <a:lnSpc>
                <a:spcPct val="150000"/>
              </a:lnSpc>
              <a:buAutoNum type="arabicPeriod"/>
            </a:pPr>
            <a:r>
              <a:rPr lang="en-GB" sz="3600" dirty="0" smtClean="0">
                <a:latin typeface="Arial" panose="020B0604020202020204" pitchFamily="34" charset="0"/>
                <a:cs typeface="Arial" panose="020B0604020202020204" pitchFamily="34" charset="0"/>
              </a:rPr>
              <a:t>Funder policies</a:t>
            </a:r>
          </a:p>
          <a:p>
            <a:pPr marL="514350" indent="-514350">
              <a:lnSpc>
                <a:spcPct val="150000"/>
              </a:lnSpc>
              <a:buAutoNum type="arabicPeriod"/>
            </a:pPr>
            <a:r>
              <a:rPr lang="en-GB" sz="3600" dirty="0" smtClean="0">
                <a:latin typeface="Arial" panose="020B0604020202020204" pitchFamily="34" charset="0"/>
                <a:cs typeface="Arial" panose="020B0604020202020204" pitchFamily="34" charset="0"/>
              </a:rPr>
              <a:t>Impact</a:t>
            </a:r>
          </a:p>
          <a:p>
            <a:pPr marL="514350" indent="-514350">
              <a:lnSpc>
                <a:spcPct val="150000"/>
              </a:lnSpc>
              <a:buAutoNum type="arabicPeriod"/>
            </a:pPr>
            <a:r>
              <a:rPr lang="en-GB" sz="3600" dirty="0" smtClean="0">
                <a:latin typeface="Arial" panose="020B0604020202020204" pitchFamily="34" charset="0"/>
                <a:cs typeface="Arial" panose="020B0604020202020204" pitchFamily="34" charset="0"/>
              </a:rPr>
              <a:t>What can you do?</a:t>
            </a:r>
          </a:p>
          <a:p>
            <a:pPr marL="514350" indent="-514350">
              <a:lnSpc>
                <a:spcPct val="150000"/>
              </a:lnSpc>
              <a:buAutoNum type="arabicPeriod"/>
            </a:pPr>
            <a:r>
              <a:rPr lang="en-GB" sz="3600" dirty="0" smtClean="0">
                <a:latin typeface="Arial" panose="020B0604020202020204" pitchFamily="34" charset="0"/>
                <a:cs typeface="Arial" panose="020B0604020202020204" pitchFamily="34" charset="0"/>
              </a:rPr>
              <a:t>Practical issues</a:t>
            </a:r>
          </a:p>
          <a:p>
            <a:pPr marL="514350" indent="-514350">
              <a:buAutoNum type="arabicPeriod"/>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33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71800" y="170836"/>
            <a:ext cx="6083717" cy="769441"/>
          </a:xfrm>
          <a:prstGeom prst="rect">
            <a:avLst/>
          </a:prstGeom>
          <a:noFill/>
        </p:spPr>
        <p:txBody>
          <a:bodyPr wrap="none" rtlCol="0">
            <a:spAutoFit/>
          </a:bodyPr>
          <a:lstStyle/>
          <a:p>
            <a:r>
              <a:rPr lang="en-GB" sz="4400" b="1" dirty="0" smtClean="0">
                <a:latin typeface="Arial" panose="020B0604020202020204" pitchFamily="34" charset="0"/>
                <a:cs typeface="Arial" panose="020B0604020202020204" pitchFamily="34" charset="0"/>
              </a:rPr>
              <a:t>What is open access?</a:t>
            </a:r>
            <a:endParaRPr lang="en-GB" sz="4400" b="1" dirty="0">
              <a:latin typeface="Arial" panose="020B0604020202020204" pitchFamily="34" charset="0"/>
              <a:cs typeface="Arial" panose="020B0604020202020204" pitchFamily="34" charset="0"/>
            </a:endParaRPr>
          </a:p>
        </p:txBody>
      </p:sp>
      <p:sp>
        <p:nvSpPr>
          <p:cNvPr id="5" name="TextBox 4"/>
          <p:cNvSpPr txBox="1"/>
          <p:nvPr/>
        </p:nvSpPr>
        <p:spPr>
          <a:xfrm>
            <a:off x="107504" y="1916832"/>
            <a:ext cx="8964488" cy="3170099"/>
          </a:xfrm>
          <a:prstGeom prst="rect">
            <a:avLst/>
          </a:prstGeom>
          <a:noFill/>
        </p:spPr>
        <p:txBody>
          <a:bodyPr wrap="square" rtlCol="0">
            <a:spAutoFit/>
          </a:bodyPr>
          <a:lstStyle/>
          <a:p>
            <a:pPr marL="457200" indent="-457200">
              <a:buFont typeface="Arial" panose="020B0604020202020204" pitchFamily="34" charset="0"/>
              <a:buChar char="•"/>
            </a:pPr>
            <a:r>
              <a:rPr lang="en-GB" sz="4000" b="1" dirty="0" smtClean="0">
                <a:latin typeface="Arial" panose="020B0604020202020204" pitchFamily="34" charset="0"/>
                <a:cs typeface="Arial" panose="020B0604020202020204" pitchFamily="34" charset="0"/>
              </a:rPr>
              <a:t>Unrestricted</a:t>
            </a:r>
          </a:p>
          <a:p>
            <a:pPr marL="457200" indent="-457200">
              <a:buFont typeface="Arial" panose="020B0604020202020204" pitchFamily="34" charset="0"/>
              <a:buChar char="•"/>
            </a:pPr>
            <a:r>
              <a:rPr lang="en-GB" sz="4000" b="1" dirty="0" smtClean="0">
                <a:latin typeface="Arial" panose="020B0604020202020204" pitchFamily="34" charset="0"/>
                <a:cs typeface="Arial" panose="020B0604020202020204" pitchFamily="34" charset="0"/>
              </a:rPr>
              <a:t>Online</a:t>
            </a:r>
          </a:p>
          <a:p>
            <a:pPr marL="457200" indent="-457200">
              <a:buFont typeface="Arial" panose="020B0604020202020204" pitchFamily="34" charset="0"/>
              <a:buChar char="•"/>
            </a:pPr>
            <a:r>
              <a:rPr lang="en-GB" sz="4000" b="1" dirty="0" smtClean="0">
                <a:latin typeface="Arial" panose="020B0604020202020204" pitchFamily="34" charset="0"/>
                <a:cs typeface="Arial" panose="020B0604020202020204" pitchFamily="34" charset="0"/>
              </a:rPr>
              <a:t>Peer-reviewed scholarly research</a:t>
            </a:r>
          </a:p>
          <a:p>
            <a:pPr marL="457200" indent="-457200">
              <a:buFont typeface="Arial" panose="020B0604020202020204" pitchFamily="34" charset="0"/>
              <a:buChar char="•"/>
            </a:pPr>
            <a:r>
              <a:rPr lang="en-GB" sz="4000" b="1" dirty="0" smtClean="0">
                <a:latin typeface="Arial" panose="020B0604020202020204" pitchFamily="34" charset="0"/>
                <a:cs typeface="Arial" panose="020B0604020202020204" pitchFamily="34" charset="0"/>
              </a:rPr>
              <a:t>From a publisher or repository</a:t>
            </a:r>
          </a:p>
          <a:p>
            <a:pPr marL="457200" indent="-457200">
              <a:buFont typeface="Arial" panose="020B0604020202020204" pitchFamily="34" charset="0"/>
              <a:buChar char="•"/>
            </a:pPr>
            <a:r>
              <a:rPr lang="en-GB" sz="4000" b="1" dirty="0" smtClean="0">
                <a:latin typeface="Arial" panose="020B0604020202020204" pitchFamily="34" charset="0"/>
                <a:cs typeface="Arial" panose="020B0604020202020204" pitchFamily="34" charset="0"/>
              </a:rPr>
              <a:t>May include usage rights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half" idx="4294967295"/>
          </p:nvPr>
        </p:nvSpPr>
        <p:spPr>
          <a:xfrm>
            <a:off x="257955" y="1124744"/>
            <a:ext cx="4363716" cy="5328592"/>
          </a:xfrm>
          <a:prstGeom prst="rect">
            <a:avLst/>
          </a:prstGeom>
        </p:spPr>
        <p:txBody>
          <a:bodyPr/>
          <a:lstStyle/>
          <a:p>
            <a:pPr marL="0" indent="0">
              <a:buNone/>
            </a:pPr>
            <a:endParaRPr lang="en-GB" sz="2700" dirty="0" smtClean="0"/>
          </a:p>
          <a:p>
            <a:pPr>
              <a:buFont typeface="Arial" panose="020B0604020202020204" pitchFamily="34" charset="0"/>
              <a:buChar char="•"/>
            </a:pPr>
            <a:r>
              <a:rPr lang="en-GB" sz="2700" dirty="0" smtClean="0"/>
              <a:t>Open access immediately on publication</a:t>
            </a:r>
          </a:p>
          <a:p>
            <a:pPr>
              <a:buFont typeface="Arial" panose="020B0604020202020204" pitchFamily="34" charset="0"/>
              <a:buChar char="•"/>
            </a:pPr>
            <a:r>
              <a:rPr lang="en-GB" sz="2700" dirty="0" smtClean="0"/>
              <a:t>Publisher’s version via the publisher’s website</a:t>
            </a:r>
          </a:p>
          <a:p>
            <a:pPr>
              <a:buFont typeface="Arial" panose="020B0604020202020204" pitchFamily="34" charset="0"/>
              <a:buChar char="•"/>
            </a:pPr>
            <a:r>
              <a:rPr lang="en-GB" sz="2700" dirty="0" smtClean="0"/>
              <a:t>May be in a hybrid journal or an open access journal</a:t>
            </a:r>
          </a:p>
          <a:p>
            <a:pPr>
              <a:buFont typeface="Arial" panose="020B0604020202020204" pitchFamily="34" charset="0"/>
              <a:buChar char="•"/>
            </a:pPr>
            <a:r>
              <a:rPr lang="en-GB" sz="2700" dirty="0" smtClean="0"/>
              <a:t>Usually requires an open access fee/article processing charge (APC)</a:t>
            </a:r>
          </a:p>
          <a:p>
            <a:pPr>
              <a:buFont typeface="Arial" panose="020B0604020202020204" pitchFamily="34" charset="0"/>
              <a:buChar char="•"/>
            </a:pPr>
            <a:r>
              <a:rPr lang="en-GB" sz="2700" dirty="0" smtClean="0"/>
              <a:t>Author often retains rights</a:t>
            </a:r>
            <a:endParaRPr lang="en-GB" sz="2700" dirty="0"/>
          </a:p>
        </p:txBody>
      </p:sp>
      <p:sp>
        <p:nvSpPr>
          <p:cNvPr id="5" name="Content Placeholder 7"/>
          <p:cNvSpPr>
            <a:spLocks noGrp="1"/>
          </p:cNvSpPr>
          <p:nvPr>
            <p:ph sz="quarter" idx="4294967295"/>
          </p:nvPr>
        </p:nvSpPr>
        <p:spPr>
          <a:xfrm>
            <a:off x="4932040" y="1628800"/>
            <a:ext cx="4248472" cy="4032448"/>
          </a:xfrm>
          <a:prstGeom prst="rect">
            <a:avLst/>
          </a:prstGeom>
        </p:spPr>
        <p:txBody>
          <a:bodyPr>
            <a:noAutofit/>
          </a:bodyPr>
          <a:lstStyle/>
          <a:p>
            <a:pPr>
              <a:buFont typeface="Arial" panose="020B0604020202020204" pitchFamily="34" charset="0"/>
              <a:buChar char="•"/>
            </a:pPr>
            <a:r>
              <a:rPr lang="en-GB" sz="2700" dirty="0" smtClean="0"/>
              <a:t>Author’s accepted manuscript/post print </a:t>
            </a:r>
          </a:p>
          <a:p>
            <a:pPr>
              <a:buFont typeface="Arial" panose="020B0604020202020204" pitchFamily="34" charset="0"/>
              <a:buChar char="•"/>
            </a:pPr>
            <a:r>
              <a:rPr lang="en-GB" sz="2700" dirty="0" smtClean="0"/>
              <a:t>Available from a subject or institutional repository</a:t>
            </a:r>
          </a:p>
          <a:p>
            <a:pPr>
              <a:buFont typeface="Arial" panose="020B0604020202020204" pitchFamily="34" charset="0"/>
              <a:buChar char="•"/>
            </a:pPr>
            <a:r>
              <a:rPr lang="en-GB" sz="2700" dirty="0" smtClean="0"/>
              <a:t>Publisher often requires an embargo from publication date</a:t>
            </a:r>
            <a:endParaRPr lang="en-GB" sz="2700" dirty="0"/>
          </a:p>
          <a:p>
            <a:pPr>
              <a:buFont typeface="Arial" panose="020B0604020202020204" pitchFamily="34" charset="0"/>
              <a:buChar char="•"/>
            </a:pPr>
            <a:r>
              <a:rPr lang="en-GB" sz="2700" dirty="0" smtClean="0"/>
              <a:t>Less rights, but at least free to read</a:t>
            </a:r>
            <a:endParaRPr lang="en-GB" sz="2700" dirty="0"/>
          </a:p>
        </p:txBody>
      </p:sp>
      <p:sp>
        <p:nvSpPr>
          <p:cNvPr id="2" name="TextBox 1"/>
          <p:cNvSpPr txBox="1"/>
          <p:nvPr/>
        </p:nvSpPr>
        <p:spPr>
          <a:xfrm>
            <a:off x="1043608" y="269415"/>
            <a:ext cx="7156126" cy="1107996"/>
          </a:xfrm>
          <a:prstGeom prst="rect">
            <a:avLst/>
          </a:prstGeom>
          <a:noFill/>
        </p:spPr>
        <p:txBody>
          <a:bodyPr wrap="none" rtlCol="0">
            <a:spAutoFit/>
          </a:bodyPr>
          <a:lstStyle/>
          <a:p>
            <a:r>
              <a:rPr lang="en-GB" sz="6600" dirty="0" smtClean="0">
                <a:latin typeface="Arial" panose="020B0604020202020204" pitchFamily="34" charset="0"/>
                <a:cs typeface="Arial" panose="020B0604020202020204" pitchFamily="34" charset="0"/>
              </a:rPr>
              <a:t>Gold				Green</a:t>
            </a:r>
            <a:endParaRPr lang="en-GB" sz="6600" dirty="0">
              <a:latin typeface="Arial" panose="020B0604020202020204" pitchFamily="34" charset="0"/>
              <a:cs typeface="Arial" panose="020B0604020202020204" pitchFamily="34" charset="0"/>
            </a:endParaRPr>
          </a:p>
        </p:txBody>
      </p:sp>
      <p:cxnSp>
        <p:nvCxnSpPr>
          <p:cNvPr id="6" name="Straight Connector 5"/>
          <p:cNvCxnSpPr/>
          <p:nvPr/>
        </p:nvCxnSpPr>
        <p:spPr>
          <a:xfrm>
            <a:off x="4716016" y="269415"/>
            <a:ext cx="0" cy="632793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451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9513" y="116632"/>
            <a:ext cx="5976663" cy="1077218"/>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HEFCE Open Access policy for the post-2014 REF</a:t>
            </a:r>
            <a:endParaRPr lang="en-GB" sz="3200" b="1" dirty="0">
              <a:latin typeface="Arial" panose="020B0604020202020204" pitchFamily="34" charset="0"/>
              <a:cs typeface="Arial" panose="020B0604020202020204" pitchFamily="34" charset="0"/>
            </a:endParaRPr>
          </a:p>
        </p:txBody>
      </p:sp>
      <p:sp>
        <p:nvSpPr>
          <p:cNvPr id="5" name="TextBox 4"/>
          <p:cNvSpPr txBox="1"/>
          <p:nvPr/>
        </p:nvSpPr>
        <p:spPr>
          <a:xfrm>
            <a:off x="183977" y="5096034"/>
            <a:ext cx="7412359" cy="1754326"/>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From </a:t>
            </a:r>
            <a:r>
              <a:rPr lang="en-GB" b="1" dirty="0" smtClean="0">
                <a:latin typeface="Arial" panose="020B0604020202020204" pitchFamily="34" charset="0"/>
                <a:cs typeface="Arial" panose="020B0604020202020204" pitchFamily="34" charset="0"/>
              </a:rPr>
              <a:t>1</a:t>
            </a:r>
            <a:r>
              <a:rPr lang="en-GB" b="1" baseline="30000" dirty="0" smtClean="0">
                <a:latin typeface="Arial" panose="020B0604020202020204" pitchFamily="34" charset="0"/>
                <a:cs typeface="Arial" panose="020B0604020202020204" pitchFamily="34" charset="0"/>
              </a:rPr>
              <a:t>st</a:t>
            </a:r>
            <a:r>
              <a:rPr lang="en-GB" b="1" dirty="0" smtClean="0">
                <a:latin typeface="Arial" panose="020B0604020202020204" pitchFamily="34" charset="0"/>
                <a:cs typeface="Arial" panose="020B0604020202020204" pitchFamily="34" charset="0"/>
              </a:rPr>
              <a:t> April 2016</a:t>
            </a:r>
            <a:r>
              <a:rPr lang="en-GB" dirty="0" smtClean="0">
                <a:latin typeface="Arial" panose="020B0604020202020204" pitchFamily="34" charset="0"/>
                <a:cs typeface="Arial" panose="020B0604020202020204" pitchFamily="34" charset="0"/>
              </a:rPr>
              <a:t>, in order to be eligible for the next REF authors of </a:t>
            </a:r>
            <a:r>
              <a:rPr lang="en-GB" b="1" dirty="0" smtClean="0">
                <a:latin typeface="Arial" panose="020B0604020202020204" pitchFamily="34" charset="0"/>
                <a:cs typeface="Arial" panose="020B0604020202020204" pitchFamily="34" charset="0"/>
              </a:rPr>
              <a:t>journal articles and conference proceedings</a:t>
            </a:r>
            <a:r>
              <a:rPr lang="en-GB" dirty="0" smtClean="0">
                <a:latin typeface="Arial" panose="020B0604020202020204" pitchFamily="34" charset="0"/>
                <a:cs typeface="Arial" panose="020B0604020202020204" pitchFamily="34" charset="0"/>
              </a:rPr>
              <a:t> should deposit their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ccepted </a:t>
            </a:r>
            <a:r>
              <a:rPr lang="en-GB" b="1" dirty="0">
                <a:latin typeface="Arial" panose="020B0604020202020204" pitchFamily="34" charset="0"/>
                <a:cs typeface="Arial" panose="020B0604020202020204" pitchFamily="34" charset="0"/>
              </a:rPr>
              <a:t>m</a:t>
            </a:r>
            <a:r>
              <a:rPr lang="en-GB" b="1" dirty="0" smtClean="0">
                <a:latin typeface="Arial" panose="020B0604020202020204" pitchFamily="34" charset="0"/>
                <a:cs typeface="Arial" panose="020B0604020202020204" pitchFamily="34" charset="0"/>
              </a:rPr>
              <a:t>anuscript</a:t>
            </a:r>
            <a:r>
              <a:rPr lang="en-GB" dirty="0" smtClean="0">
                <a:latin typeface="Arial" panose="020B0604020202020204" pitchFamily="34" charset="0"/>
                <a:cs typeface="Arial" panose="020B0604020202020204" pitchFamily="34" charset="0"/>
              </a:rPr>
              <a:t> in a </a:t>
            </a:r>
            <a:r>
              <a:rPr lang="en-GB" b="1" dirty="0" smtClean="0">
                <a:latin typeface="Arial" panose="020B0604020202020204" pitchFamily="34" charset="0"/>
                <a:cs typeface="Arial" panose="020B0604020202020204" pitchFamily="34" charset="0"/>
              </a:rPr>
              <a:t>subject or institutional repository</a:t>
            </a:r>
            <a:r>
              <a:rPr lang="en-GB" dirty="0" smtClean="0">
                <a:latin typeface="Arial" panose="020B0604020202020204" pitchFamily="34" charset="0"/>
                <a:cs typeface="Arial" panose="020B0604020202020204" pitchFamily="34" charset="0"/>
              </a:rPr>
              <a:t> within </a:t>
            </a:r>
            <a:r>
              <a:rPr lang="en-GB" b="1" dirty="0" smtClean="0">
                <a:latin typeface="Arial" panose="020B0604020202020204" pitchFamily="34" charset="0"/>
                <a:cs typeface="Arial" panose="020B0604020202020204" pitchFamily="34" charset="0"/>
              </a:rPr>
              <a:t>3 months.</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7027715" y="6596444"/>
            <a:ext cx="2116285" cy="253916"/>
          </a:xfrm>
          <a:prstGeom prst="rect">
            <a:avLst/>
          </a:prstGeom>
          <a:noFill/>
        </p:spPr>
        <p:txBody>
          <a:bodyPr wrap="none" rtlCol="0">
            <a:spAutoFit/>
          </a:bodyPr>
          <a:lstStyle/>
          <a:p>
            <a:r>
              <a:rPr lang="en-GB" sz="1050" dirty="0" smtClean="0">
                <a:solidFill>
                  <a:schemeClr val="bg1">
                    <a:lumMod val="75000"/>
                  </a:schemeClr>
                </a:solidFill>
              </a:rPr>
              <a:t>Image: </a:t>
            </a:r>
            <a:r>
              <a:rPr lang="en-GB" sz="1050" dirty="0" smtClean="0">
                <a:solidFill>
                  <a:schemeClr val="bg1">
                    <a:lumMod val="75000"/>
                  </a:schemeClr>
                </a:solidFill>
                <a:hlinkClick r:id="rId4"/>
              </a:rPr>
              <a:t>Jeremy Fulton CC BY-NC-ND</a:t>
            </a:r>
            <a:endParaRPr lang="en-GB" sz="1050" dirty="0">
              <a:solidFill>
                <a:schemeClr val="bg1">
                  <a:lumMod val="75000"/>
                </a:schemeClr>
              </a:solidFill>
            </a:endParaRPr>
          </a:p>
        </p:txBody>
      </p:sp>
    </p:spTree>
    <p:extLst>
      <p:ext uri="{BB962C8B-B14F-4D97-AF65-F5344CB8AC3E}">
        <p14:creationId xmlns:p14="http://schemas.microsoft.com/office/powerpoint/2010/main" val="2049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06475" y="180864"/>
            <a:ext cx="6750566"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Funders open access policies</a:t>
            </a:r>
            <a:endParaRPr lang="en-GB" sz="3600" b="1" dirty="0">
              <a:latin typeface="Arial" panose="020B0604020202020204" pitchFamily="34" charset="0"/>
              <a:cs typeface="Arial" panose="020B0604020202020204" pitchFamily="34" charset="0"/>
            </a:endParaRPr>
          </a:p>
        </p:txBody>
      </p:sp>
      <p:sp>
        <p:nvSpPr>
          <p:cNvPr id="5" name="TextBox 4"/>
          <p:cNvSpPr txBox="1"/>
          <p:nvPr/>
        </p:nvSpPr>
        <p:spPr>
          <a:xfrm>
            <a:off x="370054" y="904027"/>
            <a:ext cx="7677893" cy="2554545"/>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RCUK 	     </a:t>
            </a:r>
          </a:p>
          <a:p>
            <a:r>
              <a:rPr lang="en-GB" sz="3200" dirty="0" err="1" smtClean="0">
                <a:latin typeface="Arial" panose="020B0604020202020204" pitchFamily="34" charset="0"/>
                <a:cs typeface="Arial" panose="020B0604020202020204" pitchFamily="34" charset="0"/>
              </a:rPr>
              <a:t>Wellcome</a:t>
            </a:r>
            <a:r>
              <a:rPr lang="en-GB" sz="3200" dirty="0" smtClean="0">
                <a:latin typeface="Arial" panose="020B0604020202020204" pitchFamily="34" charset="0"/>
                <a:cs typeface="Arial" panose="020B0604020202020204" pitchFamily="34" charset="0"/>
              </a:rPr>
              <a:t> Trust (and COAF)</a:t>
            </a:r>
          </a:p>
          <a:p>
            <a:r>
              <a:rPr lang="en-GB" sz="3200" dirty="0" smtClean="0">
                <a:latin typeface="Arial" panose="020B0604020202020204" pitchFamily="34" charset="0"/>
                <a:cs typeface="Arial" panose="020B0604020202020204" pitchFamily="34" charset="0"/>
              </a:rPr>
              <a:t>Bill </a:t>
            </a:r>
            <a:r>
              <a:rPr lang="en-GB" sz="3200" dirty="0">
                <a:latin typeface="Arial" panose="020B0604020202020204" pitchFamily="34" charset="0"/>
                <a:cs typeface="Arial" panose="020B0604020202020204" pitchFamily="34" charset="0"/>
              </a:rPr>
              <a:t>and Melinda Gates Foundation </a:t>
            </a:r>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Horizon 2020		</a:t>
            </a:r>
          </a:p>
          <a:p>
            <a:r>
              <a:rPr lang="en-GB" sz="3200" dirty="0" smtClean="0">
                <a:latin typeface="Arial" panose="020B0604020202020204" pitchFamily="34" charset="0"/>
                <a:cs typeface="Arial" panose="020B0604020202020204" pitchFamily="34" charset="0"/>
              </a:rPr>
              <a:t>NIHR, </a:t>
            </a:r>
            <a:r>
              <a:rPr lang="en-GB" sz="3200" dirty="0">
                <a:latin typeface="Arial" panose="020B0604020202020204" pitchFamily="34" charset="0"/>
                <a:cs typeface="Arial" panose="020B0604020202020204" pitchFamily="34" charset="0"/>
              </a:rPr>
              <a:t>etc</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grpSp>
        <p:nvGrpSpPr>
          <p:cNvPr id="10" name="Group 9"/>
          <p:cNvGrpSpPr/>
          <p:nvPr/>
        </p:nvGrpSpPr>
        <p:grpSpPr>
          <a:xfrm>
            <a:off x="3995935" y="3169789"/>
            <a:ext cx="4887107" cy="3428457"/>
            <a:chOff x="376145" y="3281275"/>
            <a:chExt cx="4887107" cy="2913646"/>
          </a:xfrm>
        </p:grpSpPr>
        <p:sp>
          <p:nvSpPr>
            <p:cNvPr id="6" name="TextBox 5"/>
            <p:cNvSpPr txBox="1"/>
            <p:nvPr/>
          </p:nvSpPr>
          <p:spPr>
            <a:xfrm>
              <a:off x="376478" y="3281275"/>
              <a:ext cx="4346062" cy="102009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Require some or all of:</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Deposit in specific repositories</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376145" y="5733256"/>
              <a:ext cx="4887107"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Creative Commons CC BY </a:t>
              </a:r>
              <a:r>
                <a:rPr lang="en-GB" sz="2400" dirty="0" smtClean="0">
                  <a:latin typeface="Arial" panose="020B0604020202020204" pitchFamily="34" charset="0"/>
                  <a:cs typeface="Arial" panose="020B0604020202020204" pitchFamily="34" charset="0"/>
                </a:rPr>
                <a:t>licence</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385831" y="5120543"/>
              <a:ext cx="4482317" cy="39234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Immediate open </a:t>
              </a:r>
              <a:r>
                <a:rPr lang="en-GB" sz="2400" dirty="0" smtClean="0">
                  <a:latin typeface="Arial" panose="020B0604020202020204" pitchFamily="34" charset="0"/>
                  <a:cs typeface="Arial" panose="020B0604020202020204" pitchFamily="34" charset="0"/>
                </a:rPr>
                <a:t>access (gold)</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376146" y="4480690"/>
              <a:ext cx="4140877"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Minimum </a:t>
              </a:r>
              <a:r>
                <a:rPr lang="en-GB" sz="2400" dirty="0" smtClean="0">
                  <a:latin typeface="Arial" panose="020B0604020202020204" pitchFamily="34" charset="0"/>
                  <a:cs typeface="Arial" panose="020B0604020202020204" pitchFamily="34" charset="0"/>
                </a:rPr>
                <a:t>embargoes (green)</a:t>
              </a:r>
              <a:endParaRPr lang="en-GB"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32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http://s3.amazonaws.com/libapps/accounts/7989/images/OpenAccessButton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10452" y="3645024"/>
            <a:ext cx="562270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1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116632"/>
            <a:ext cx="567334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Impacts of open access?</a:t>
            </a:r>
            <a:endParaRPr lang="en-GB" sz="3600" b="1" dirty="0">
              <a:latin typeface="Arial" panose="020B0604020202020204" pitchFamily="34" charset="0"/>
              <a:cs typeface="Arial" panose="020B0604020202020204" pitchFamily="34" charset="0"/>
            </a:endParaRPr>
          </a:p>
        </p:txBody>
      </p:sp>
      <p:sp>
        <p:nvSpPr>
          <p:cNvPr id="5" name="TextBox 4"/>
          <p:cNvSpPr txBox="1"/>
          <p:nvPr/>
        </p:nvSpPr>
        <p:spPr>
          <a:xfrm>
            <a:off x="179512" y="764704"/>
            <a:ext cx="6480720" cy="4524315"/>
          </a:xfrm>
          <a:prstGeom prst="rect">
            <a:avLst/>
          </a:prstGeom>
          <a:noFill/>
        </p:spPr>
        <p:txBody>
          <a:bodyPr wrap="square" rtlCol="0">
            <a:spAutoFit/>
          </a:bodyPr>
          <a:lstStyle/>
          <a:p>
            <a:r>
              <a:rPr lang="en-GB" sz="2400" dirty="0" smtClean="0"/>
              <a:t>Increased access to  journals articles and conference proceedings beyond the library catalogue</a:t>
            </a:r>
          </a:p>
          <a:p>
            <a:endParaRPr lang="en-GB" sz="2400" dirty="0"/>
          </a:p>
          <a:p>
            <a:r>
              <a:rPr lang="en-GB" sz="2400" dirty="0" smtClean="0"/>
              <a:t>More publications available for free</a:t>
            </a:r>
          </a:p>
          <a:p>
            <a:endParaRPr lang="en-GB" sz="2400" dirty="0"/>
          </a:p>
          <a:p>
            <a:r>
              <a:rPr lang="en-GB" sz="2400" dirty="0" smtClean="0"/>
              <a:t>More places to find publications</a:t>
            </a:r>
          </a:p>
          <a:p>
            <a:endParaRPr lang="en-GB" sz="2400" dirty="0"/>
          </a:p>
          <a:p>
            <a:r>
              <a:rPr lang="en-GB" sz="2400" dirty="0" smtClean="0"/>
              <a:t>Complex landscape of copyright, licences, permissions, embargoes</a:t>
            </a:r>
          </a:p>
          <a:p>
            <a:endParaRPr lang="en-GB" sz="2400" dirty="0"/>
          </a:p>
          <a:p>
            <a:r>
              <a:rPr lang="en-GB" sz="2400" dirty="0" smtClean="0"/>
              <a:t>Many versions of one title available</a:t>
            </a:r>
            <a:endParaRPr lang="en-GB" sz="2400" dirty="0"/>
          </a:p>
        </p:txBody>
      </p:sp>
      <p:sp>
        <p:nvSpPr>
          <p:cNvPr id="2" name="TextBox 1"/>
          <p:cNvSpPr txBox="1"/>
          <p:nvPr/>
        </p:nvSpPr>
        <p:spPr>
          <a:xfrm>
            <a:off x="6627068" y="6566155"/>
            <a:ext cx="2465740" cy="253916"/>
          </a:xfrm>
          <a:prstGeom prst="rect">
            <a:avLst/>
          </a:prstGeom>
          <a:noFill/>
        </p:spPr>
        <p:txBody>
          <a:bodyPr wrap="none" rtlCol="0">
            <a:spAutoFit/>
          </a:bodyPr>
          <a:lstStyle/>
          <a:p>
            <a:r>
              <a:rPr lang="en-GB" sz="1050" dirty="0">
                <a:solidFill>
                  <a:schemeClr val="tx2">
                    <a:lumMod val="75000"/>
                  </a:schemeClr>
                </a:solidFill>
              </a:rPr>
              <a:t>Image</a:t>
            </a:r>
            <a:r>
              <a:rPr lang="en-GB" sz="1050" dirty="0"/>
              <a:t>: </a:t>
            </a:r>
            <a:r>
              <a:rPr lang="en-GB" sz="1050" dirty="0">
                <a:hlinkClick r:id="rId4"/>
              </a:rPr>
              <a:t>Sharon &amp; Nikki McCutcheon CC BY</a:t>
            </a:r>
            <a:endParaRPr lang="en-GB" sz="1050" dirty="0"/>
          </a:p>
        </p:txBody>
      </p:sp>
    </p:spTree>
    <p:extLst>
      <p:ext uri="{BB962C8B-B14F-4D97-AF65-F5344CB8AC3E}">
        <p14:creationId xmlns:p14="http://schemas.microsoft.com/office/powerpoint/2010/main" val="266066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0" y="0"/>
            <a:ext cx="9144000" cy="1784062"/>
          </a:xfrm>
          <a:prstGeom prst="rect">
            <a:avLst/>
          </a:prstGeom>
          <a:solidFill>
            <a:schemeClr val="bg1">
              <a:lumMod val="95000"/>
            </a:schemeClr>
          </a:solidFill>
        </p:spPr>
        <p:txBody>
          <a:bodyPr wrap="square" rtlCol="0">
            <a:spAutoFit/>
          </a:bodyPr>
          <a:lstStyle/>
          <a:p>
            <a:r>
              <a:rPr lang="en-GB" sz="3600" b="1" dirty="0" smtClean="0">
                <a:latin typeface="Arial" panose="020B0604020202020204" pitchFamily="34" charset="0"/>
                <a:cs typeface="Arial" panose="020B0604020202020204" pitchFamily="34" charset="0"/>
              </a:rPr>
              <a:t>Ultimately the goal of the library is the same – provide support to users and access to published works.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61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2706</Words>
  <Application>Microsoft Office PowerPoint</Application>
  <PresentationFormat>On-screen Show (4:3)</PresentationFormat>
  <Paragraphs>223</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The rise of open access    Can interlending and document supply survive?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Lambe, Lucy C</dc:creator>
  <cp:lastModifiedBy>LOBBAN Marjory</cp:lastModifiedBy>
  <cp:revision>45</cp:revision>
  <dcterms:created xsi:type="dcterms:W3CDTF">2015-06-16T16:03:27Z</dcterms:created>
  <dcterms:modified xsi:type="dcterms:W3CDTF">2015-07-14T11:26:05Z</dcterms:modified>
</cp:coreProperties>
</file>