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notesMasterIdLst>
    <p:notesMasterId r:id="rId19"/>
  </p:notesMasterIdLst>
  <p:sldIdLst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F92"/>
    <a:srgbClr val="CBDB2A"/>
    <a:srgbClr val="00B3C9"/>
    <a:srgbClr val="E1058C"/>
    <a:srgbClr val="41AD49"/>
    <a:srgbClr val="FAA61A"/>
    <a:srgbClr val="D72FD7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B7274-CBD8-4AEE-83A8-778A19C4E1FD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F7CAD-1A4D-46F9-966F-DC3B9479C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1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6ECAC4-2C65-49A1-A3E8-A3C19644F0B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2" y="4343915"/>
            <a:ext cx="5487041" cy="4114361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13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81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FE5560A9-1480-4BCA-ADC5-6AC2A6641D21}" type="slidenum">
              <a:rPr lang="en-GB" altLang="en-GB" smtClean="0">
                <a:solidFill>
                  <a:srgbClr val="B2B2B2"/>
                </a:solidFill>
                <a:latin typeface="Syntax" pitchFamily="2" charset="0"/>
              </a:rPr>
              <a:pPr eaLnBrk="1" hangingPunct="1">
                <a:spcBef>
                  <a:spcPct val="20000"/>
                </a:spcBef>
              </a:pPr>
              <a:t>12</a:t>
            </a:fld>
            <a:endParaRPr lang="en-GB" altLang="en-GB" smtClean="0">
              <a:solidFill>
                <a:srgbClr val="B2B2B2"/>
              </a:solidFill>
              <a:latin typeface="Syntax" pitchFamily="2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3914"/>
            <a:ext cx="5487041" cy="4114361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8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67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1" y="4344607"/>
            <a:ext cx="5487041" cy="41135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3354C-28AC-40FE-94A9-9C1C268DE03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8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2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082" y="4343914"/>
            <a:ext cx="5483837" cy="41143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BE93D-AA91-413D-AC5D-574D8718611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9883" y="4174080"/>
            <a:ext cx="6538232" cy="3979208"/>
          </a:xfrm>
          <a:prstGeom prst="rect">
            <a:avLst/>
          </a:prstGeom>
        </p:spPr>
        <p:txBody>
          <a:bodyPr/>
          <a:lstStyle/>
          <a:p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81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1" y="4343914"/>
            <a:ext cx="5487041" cy="411436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30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7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21196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6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qua: Title Slide">
    <p:bg>
      <p:bgPr>
        <a:solidFill>
          <a:srgbClr val="00B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3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m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1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3620" b="18903"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urple: 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57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rpl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0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rpl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62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3620" b="18903"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3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qua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62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qua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31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qua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6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3620" b="18903"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1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264275"/>
            <a:ext cx="9144000" cy="5937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402388"/>
            <a:ext cx="2133600" cy="304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414141"/>
                </a:solidFill>
                <a:cs typeface="+mn-cs"/>
              </a:rPr>
              <a:t>www.bl.uk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7049DE-2217-41C0-80C3-C8734E9CA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7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me: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m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41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m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rgbClr val="00B3C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702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73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132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25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J3Y4LzWh8YCFcHWFAodVNcAjw&amp;url=http://physicsworld.com/cws/article/news/2014/nov/26/uk-unveils-GBP120m-quantum-technology-hubs&amp;ei=jYN5Vd3dJ8GtU9Sug_gI&amp;bvm=bv.95277229,d.d24&amp;psig=AFQjCNHW35AAHI3atNSmMqAb4WL-V8k-2w&amp;ust=14341131445464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hyperlink" Target="http://www.google.co.uk/url?sa=i&amp;rct=j&amp;q=&amp;esrc=s&amp;frm=1&amp;source=images&amp;cd=&amp;cad=rja&amp;docid=ejM4-uNpEdGxcM&amp;tbnid=tSXDswL8m5Tu_M:&amp;ved=0CAUQjRw&amp;url=http://www.dadcando.com/default_MAKING.asp?project=SecretBoxBook&amp;catagory=TheDragonry&amp;lhs=TheDragonry&amp;ei=T5kQU9-EK4TYtAaG7oFg&amp;bvm=bv.61965928,d.bGQ&amp;psig=AFQjCNGlQhZ69dwCXCmuptjjiccmTMCY-A&amp;ust=1393683134336807" TargetMode="External"/><Relationship Id="rId4" Type="http://schemas.openxmlformats.org/officeDocument/2006/relationships/image" Target="../media/image17.emf"/><Relationship Id="rId9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504" y="1268760"/>
            <a:ext cx="3143250" cy="2120900"/>
          </a:xfrm>
        </p:spPr>
      </p:pic>
      <p:pic>
        <p:nvPicPr>
          <p:cNvPr id="2765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9791" y="1268760"/>
            <a:ext cx="32115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2866" y="1268760"/>
            <a:ext cx="29114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4" y="3435698"/>
            <a:ext cx="31638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3604" y="3443635"/>
            <a:ext cx="31638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F:\My Pictures\7-internation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9854" y="3443635"/>
            <a:ext cx="28860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548680"/>
            <a:ext cx="8018463" cy="5402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British Library Strategy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Living Knowledge – 6 core purposes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5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59" y="3796627"/>
            <a:ext cx="1202241" cy="187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2" y="3796627"/>
            <a:ext cx="1309426" cy="187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80920" cy="864096"/>
          </a:xfrm>
        </p:spPr>
        <p:txBody>
          <a:bodyPr/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Photography and scanning – Imaging South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24" name="Picture 3" descr="Imaging_Equipment_08_06_07_ 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731213" cy="246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12104-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20" y="3819486"/>
            <a:ext cx="1451147" cy="191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6" descr="Imaging_Equipment_08_06_07_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42" y="1159035"/>
            <a:ext cx="1678302" cy="243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09" y="1159034"/>
            <a:ext cx="1593371" cy="24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73814"/>
            <a:ext cx="1915460" cy="24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11586"/>
            <a:ext cx="1152129" cy="18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Placeholder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" b="4846"/>
          <a:stretch>
            <a:fillRect/>
          </a:stretch>
        </p:blipFill>
        <p:spPr>
          <a:xfrm>
            <a:off x="6481005" y="3802596"/>
            <a:ext cx="2411475" cy="19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844824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Our own collection of out of copyright material to enable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New ways of research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Greater access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Preservation/conservation of the original artefact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A revenue stream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Or free to </a:t>
            </a:r>
            <a:r>
              <a:rPr lang="en-GB" sz="2000" dirty="0" smtClean="0">
                <a:latin typeface="Calibri" panose="020F0502020204030204" pitchFamily="34" charset="0"/>
              </a:rPr>
              <a:t>view</a:t>
            </a:r>
          </a:p>
          <a:p>
            <a:pPr lvl="2"/>
            <a:endParaRPr lang="en-GB" sz="20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Other collections via a digitisation service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Publishers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for back-file projects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Libraries and archives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Government departments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Professional societies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723" y="764704"/>
            <a:ext cx="734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What does the British Library digitise?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9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74" y="188640"/>
            <a:ext cx="7930306" cy="602073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BL Centre for Conservation and Preservation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91975" y="1162487"/>
            <a:ext cx="474006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80000"/>
              </a:spcBef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Syntax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Syntax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Syntax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Syntax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Syntax" pitchFamily="2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Centre of Excellence in London with satellite operation in Yorkshire.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Conservators treat damage and deterioration to </a:t>
            </a: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ensure </a:t>
            </a:r>
            <a:r>
              <a:rPr lang="en-GB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items are </a:t>
            </a:r>
            <a:br>
              <a:rPr lang="en-GB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stable </a:t>
            </a: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and </a:t>
            </a:r>
            <a:r>
              <a:rPr lang="en-GB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accessible.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Imaging staff are regularly updated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on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appropriate handling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and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processing techniques.</a:t>
            </a:r>
          </a:p>
        </p:txBody>
      </p:sp>
      <p:pic>
        <p:nvPicPr>
          <p:cNvPr id="7172" name="Picture 6" descr="BL-D5-006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 rot="-852524">
            <a:off x="1973263" y="4656062"/>
            <a:ext cx="17510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BL-D5-006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 rot="386759">
            <a:off x="3689350" y="4627487"/>
            <a:ext cx="17684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BL-D5-006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 rot="-559657">
            <a:off x="5495925" y="4627487"/>
            <a:ext cx="17716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BL-D5-0062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 rot="278348">
            <a:off x="7143236" y="4627487"/>
            <a:ext cx="17748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BL-D5-0062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 rot="492951">
            <a:off x="287895" y="4624312"/>
            <a:ext cx="175101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BLCC_7_6_2007-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9161"/>
            <a:ext cx="4032448" cy="257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Ebdon.AD\AppData\Local\Microsoft\Windows\Temporary Internet Files\Content.IE5\PNQ07FNK\thinking-childre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247775"/>
            <a:ext cx="70485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Your thinking!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1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Conclusions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 descr="C:\Users\REbdon.AD\AppData\Local\Microsoft\Windows\Temporary Internet Files\Content.IE5\VZZPFXQJ\scienc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57" y="1268760"/>
            <a:ext cx="4307519" cy="47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ctrTitle"/>
          </p:nvPr>
        </p:nvSpPr>
        <p:spPr>
          <a:xfrm>
            <a:off x="250825" y="404664"/>
            <a:ext cx="5976938" cy="1728192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latin typeface="Calibri" pitchFamily="34" charset="0"/>
              </a:rPr>
              <a:t>The British Library</a:t>
            </a:r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6010275" cy="403244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smtClean="0">
                <a:latin typeface="Calibri" pitchFamily="34" charset="0"/>
              </a:rPr>
              <a:t>Thank you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16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Calibri" pitchFamily="34" charset="0"/>
              </a:rPr>
              <a:t>Samantha </a:t>
            </a:r>
            <a:r>
              <a:rPr lang="en-US" altLang="en-US" sz="1600" b="1" dirty="0" err="1" smtClean="0">
                <a:latin typeface="Calibri" pitchFamily="34" charset="0"/>
              </a:rPr>
              <a:t>Tillett</a:t>
            </a:r>
            <a:r>
              <a:rPr lang="en-US" altLang="en-US" sz="1600" b="1" dirty="0" smtClean="0">
                <a:latin typeface="Calibri" pitchFamily="34" charset="0"/>
              </a:rPr>
              <a:t> – </a:t>
            </a:r>
            <a:r>
              <a:rPr lang="en-US" altLang="en-US" sz="1600" dirty="0" smtClean="0">
                <a:latin typeface="Calibri" pitchFamily="34" charset="0"/>
              </a:rPr>
              <a:t>Head of Business Development, Partnerships and             Licensing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>
                <a:latin typeface="Calibri" pitchFamily="34" charset="0"/>
              </a:rPr>
              <a:t>Richard Ebdon </a:t>
            </a:r>
            <a:r>
              <a:rPr lang="en-US" altLang="en-US" sz="1600" dirty="0" smtClean="0">
                <a:latin typeface="Calibri" pitchFamily="34" charset="0"/>
              </a:rPr>
              <a:t>– Business Development Manager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 smtClean="0">
                <a:latin typeface="Calibri" panose="020F0502020204030204" pitchFamily="34" charset="0"/>
              </a:rPr>
              <a:t> </a:t>
            </a:r>
            <a:endParaRPr lang="en-US" altLang="en-US" sz="1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6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892" y="3199616"/>
            <a:ext cx="6907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ct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</a:rPr>
              <a:t>3 </a:t>
            </a:r>
            <a:r>
              <a:rPr lang="en-GB" b="1" dirty="0">
                <a:latin typeface="Calibri" panose="020F0502020204030204" pitchFamily="34" charset="0"/>
              </a:rPr>
              <a:t>million </a:t>
            </a:r>
            <a:r>
              <a:rPr lang="en-GB" dirty="0" smtClean="0">
                <a:latin typeface="Calibri" panose="020F0502020204030204" pitchFamily="34" charset="0"/>
              </a:rPr>
              <a:t>monographs</a:t>
            </a:r>
            <a:br>
              <a:rPr lang="en-GB" dirty="0" smtClean="0">
                <a:latin typeface="Calibri" panose="020F0502020204030204" pitchFamily="34" charset="0"/>
              </a:rPr>
            </a:br>
            <a:endParaRPr lang="en-GB" sz="1200" i="1" dirty="0" smtClean="0">
              <a:latin typeface="Calibri" panose="020F0502020204030204" pitchFamily="34" charset="0"/>
            </a:endParaRPr>
          </a:p>
          <a:p>
            <a:pPr marL="180975" indent="-180975">
              <a:spcBef>
                <a:spcPct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Over </a:t>
            </a:r>
            <a:r>
              <a:rPr lang="en-GB" b="1" dirty="0" smtClean="0">
                <a:latin typeface="Calibri" panose="020F0502020204030204" pitchFamily="34" charset="0"/>
              </a:rPr>
              <a:t>48 million </a:t>
            </a:r>
            <a:r>
              <a:rPr lang="en-GB" dirty="0" smtClean="0">
                <a:latin typeface="Calibri" panose="020F0502020204030204" pitchFamily="34" charset="0"/>
              </a:rPr>
              <a:t>journal articles</a:t>
            </a:r>
            <a:br>
              <a:rPr lang="en-GB" dirty="0" smtClean="0">
                <a:latin typeface="Calibri" panose="020F0502020204030204" pitchFamily="34" charset="0"/>
              </a:rPr>
            </a:br>
            <a:endParaRPr lang="en-GB" sz="1200" i="1" dirty="0" smtClean="0">
              <a:latin typeface="Calibri" panose="020F0502020204030204" pitchFamily="34" charset="0"/>
            </a:endParaRPr>
          </a:p>
          <a:p>
            <a:pPr marL="180975" indent="-180975">
              <a:spcBef>
                <a:spcPct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</a:rPr>
              <a:t>0.5 million </a:t>
            </a:r>
            <a:r>
              <a:rPr lang="en-GB" dirty="0" smtClean="0">
                <a:latin typeface="Calibri" panose="020F0502020204030204" pitchFamily="34" charset="0"/>
              </a:rPr>
              <a:t>Doctoral </a:t>
            </a:r>
            <a:r>
              <a:rPr lang="en-GB" dirty="0">
                <a:latin typeface="Calibri" panose="020F0502020204030204" pitchFamily="34" charset="0"/>
              </a:rPr>
              <a:t>theses and </a:t>
            </a:r>
            <a:r>
              <a:rPr lang="en-GB" dirty="0" smtClean="0">
                <a:latin typeface="Calibri" panose="020F0502020204030204" pitchFamily="34" charset="0"/>
              </a:rPr>
              <a:t>dissertations</a:t>
            </a:r>
            <a:br>
              <a:rPr lang="en-GB" dirty="0" smtClean="0">
                <a:latin typeface="Calibri" panose="020F0502020204030204" pitchFamily="34" charset="0"/>
              </a:rPr>
            </a:br>
            <a:endParaRPr lang="en-GB" sz="1200" i="1" dirty="0" smtClean="0">
              <a:latin typeface="Calibri" panose="020F0502020204030204" pitchFamily="34" charset="0"/>
            </a:endParaRPr>
          </a:p>
          <a:p>
            <a:pPr marL="180975" indent="-180975">
              <a:spcBef>
                <a:spcPct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</a:rPr>
              <a:t>5 </a:t>
            </a:r>
            <a:r>
              <a:rPr lang="en-GB" b="1" dirty="0">
                <a:latin typeface="Calibri" panose="020F0502020204030204" pitchFamily="34" charset="0"/>
              </a:rPr>
              <a:t>million </a:t>
            </a:r>
            <a:r>
              <a:rPr lang="en-GB" dirty="0">
                <a:latin typeface="Calibri" panose="020F0502020204030204" pitchFamily="34" charset="0"/>
              </a:rPr>
              <a:t>research reports and official </a:t>
            </a:r>
            <a:r>
              <a:rPr lang="en-GB" dirty="0" smtClean="0">
                <a:latin typeface="Calibri" panose="020F0502020204030204" pitchFamily="34" charset="0"/>
              </a:rPr>
              <a:t>publications</a:t>
            </a:r>
            <a:br>
              <a:rPr lang="en-GB" dirty="0" smtClean="0">
                <a:latin typeface="Calibri" panose="020F0502020204030204" pitchFamily="34" charset="0"/>
              </a:rPr>
            </a:br>
            <a:endParaRPr lang="en-GB" sz="1200" i="1" dirty="0" smtClean="0">
              <a:latin typeface="Calibri" panose="020F0502020204030204" pitchFamily="34" charset="0"/>
            </a:endParaRPr>
          </a:p>
          <a:p>
            <a:pPr marL="180975" indent="-180975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414141"/>
                </a:solidFill>
                <a:latin typeface="Calibri" panose="020F0502020204030204" pitchFamily="34" charset="0"/>
                <a:cs typeface="Arial" charset="0"/>
              </a:rPr>
              <a:t>Over </a:t>
            </a:r>
            <a:r>
              <a:rPr lang="en-GB" altLang="en-US" b="1" dirty="0">
                <a:solidFill>
                  <a:srgbClr val="414141"/>
                </a:solidFill>
                <a:latin typeface="Calibri" panose="020F0502020204030204" pitchFamily="34" charset="0"/>
                <a:cs typeface="Arial" charset="0"/>
              </a:rPr>
              <a:t>12.5 million </a:t>
            </a:r>
            <a:r>
              <a:rPr lang="en-GB" altLang="en-US" dirty="0">
                <a:solidFill>
                  <a:srgbClr val="414141"/>
                </a:solidFill>
                <a:latin typeface="Calibri" panose="020F0502020204030204" pitchFamily="34" charset="0"/>
                <a:cs typeface="Arial" charset="0"/>
              </a:rPr>
              <a:t>digital items, available to download </a:t>
            </a:r>
            <a:r>
              <a:rPr lang="en-GB" altLang="en-US" dirty="0" smtClean="0">
                <a:solidFill>
                  <a:srgbClr val="414141"/>
                </a:solidFill>
                <a:latin typeface="Calibri" panose="020F0502020204030204" pitchFamily="34" charset="0"/>
                <a:cs typeface="Arial" charset="0"/>
              </a:rPr>
              <a:t>immediately</a:t>
            </a:r>
            <a:br>
              <a:rPr lang="en-GB" altLang="en-US" dirty="0" smtClean="0">
                <a:solidFill>
                  <a:srgbClr val="414141"/>
                </a:solidFill>
                <a:latin typeface="Calibri" panose="020F0502020204030204" pitchFamily="34" charset="0"/>
                <a:cs typeface="Arial" charset="0"/>
              </a:rPr>
            </a:br>
            <a:endParaRPr lang="en-GB" altLang="en-US" sz="1200" i="1" dirty="0" smtClean="0">
              <a:solidFill>
                <a:srgbClr val="414141"/>
              </a:solidFill>
              <a:latin typeface="Calibri" panose="020F0502020204030204" pitchFamily="34" charset="0"/>
              <a:cs typeface="Arial" charset="0"/>
            </a:endParaRPr>
          </a:p>
          <a:p>
            <a:pPr marL="180975" indent="-180975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69666" y="332656"/>
            <a:ext cx="8090766" cy="576064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</a:rPr>
              <a:t>A vast, described collection in various formats</a:t>
            </a:r>
          </a:p>
        </p:txBody>
      </p:sp>
      <p:sp>
        <p:nvSpPr>
          <p:cNvPr id="8" name="AutoShape 6" descr="data:image/jpeg;base64,/9j/4AAQSkZJRgABAQAAAQABAAD/2wCEAAkGBxQSEhQUEBQUFRUVFRUVFxcYFBQXFhgWFRUWFxYXFxoZHSggGBwlHBQVITEiJSkrLi4uGB8zODMsNygtLisBCgoKDg0OGhAQGywkHyQsLCwsLCwuLCwsLCwsLCwsLCwsLCwsLCwsLCwsLCwsLCwsLCwsLCwsLCwsLCwsLCwsLP/AABEIAMgAyAMBEQACEQEDEQH/xAAcAAACAgMBAQAAAAAAAAAAAAAAAQMEAgUGBwj/xABPEAABAwIDAwkBCwoDBQkAAAABAAIRAwQFEiEGMUETIlFhcYGRobHBBxQyM0JSYnKistEVFiMkQ4KDksLwk7PSRFSE4eI0NUVTY3N0lNP/xAAZAQEAAwEBAAAAAAAAAAAAAAAAAQIDBAX/xAA7EQACAQICBQoGAgEDBQEAAAAAAQIDEQQhEjFBUZETFEJhcYGhsdHhBSIyUsHwFZLxYsLiM1OCotIG/9oADAMBAAIRAxEAPwD2tWJBAEIBQgCEAkA4QBCAIQDhAEIBQgCEAQgCEAIAhAEIAQChAJAJAEIAQCQE0IAhACAIUAIUgIQGLjG9CG7EVe7psEve1o6SYHiVBVzitZlQuGP1pua4fRcD6KSVKMtTJVBNwQAgBAEoLoFJIkAIAQAgEgFCAEAigBACAlUEAgBACAEAIDGq2QhEtRo8WoMfGZ2UjTcdR0OiJHaq6SvrM5JpHNXeyls8CC0EbnNOXyBIEcIU6T2M55qD+pLvKVfZ+uAeTxC5bERNVz93TLxI7AFOmVcYNW0n3M11VmM0dad4x4Hzg7XtlpjxTTW4vCLXTZTqYvj7jza1A9TH0vMESo01uNZRk+kxVMf2hiMg04hlOfEppIfNa1zG3xjHnGC5o6jkHo0qdOK2FHTqPpv97jc2uNYqNKtxQbHRSzn+lRpLYglOK+q5uLHFb4kZqmeYJihTpgA9ZLp8Al77ByjXSXgdNaYgHENFQOdBJEtJjsG4Jc0U76mbamZGqRd0bGRViRIBIAQCQCQAgJVBAAIBwoA0AkAIDCs6O9VlKwRpr+m6ND3xPdqFz1JF1UitaNBcuaJ5TkhPF1OJ7Zc1YurGOv8AJV4mjtTRQrYNSduDmcZpveweGo+0rU68Zr5Wn3kPm8tfkUjhJGtKtVjtDj4Q6fJa8pJaxHC4aepr97/wD7Crxuso+mz2EBOVZP8AHrUm+4iNi75N5R7qYHoVPLGb+HS/1cfYDhzv97HcAPxTl2Qvh2/S4mQsAJL7l7hx1MfZaiqSeozlhKEX89u+Xqy7QwykQC+Xt+o+pPcSovJ62Wth45xz7E/c6HDLimDkY7IdDlcGAkaxzd6sk0XhWoyei5Z7rNeZ09FxI1ELeOo1atkZqxAkAIBIBIBFACAmVSAQDQAgBACAjrRCiWolGixKuZABIB4tmRHztD06LCTItd53NdVFQ/F1Krf3c47w4D1Wd0RoxW0pubVaY5O2eOAAfReeuWh3kEaTWauV5OGvLgVrl7zOehyfX74Y6e6rSCryaX0topLDKWz98SuKVWJp06nbFB4Pg8KqjNdJ/vcUeHlq9DKg+r8rlG9QtXx9mqB5o1Ue0hUf23uZe+CDz3VD/wAJcH1rEKvJ1H02W5Df5e5kbpgOZoqgjcRasB7iRIVeTltnLwLRp6OpeCJqeJgnU3RPW0DyEKroRe/izRKXX4FulWZU5oNf7Q17J9qnmlN7PMpUpykrZrvOowullEawBuJ4nsXdQpKnGyLQi4qzuXV0GgKQJAIoAQCQCQE0KpA0AIAQDQChAQ3VHMNQCOgqrLQk4u6OZxW3t2uyuaJ6OUc3f1ZgspR3GvO5xdtPxRqatK2G6nQP/EkHzUWnuLc731H4epJSq0vk0n/uXDXDw5RQ09qHLqXTT7UJ1/Rb8Jt236rHkd5pgqLIrbsE/FbQfGVRH0qZae9zmyjS2jZq8SuzGsPJ0uKR+rUI9oS1i3JTeot+/wC0+TX8Kx/1qMhzeruMm4jbndUcf4v/AFJdbyebVdzInYkyYaHdrrhzR3BodKi63k81qbi5Qrg6io2OgvOkdZdr4Is9RqsOkvmTvx/GXE6fDnEjWCNNd89/FdUNRx1IqLyLauZiKkkSASAEAkAkBOqkAgBANACgAgK1/cNY0ue4NaBqToBKmMXJ2REpWVznb7HbamAalxTYHbiXgTHR071uqU9xzSqre+D9DV1NpLB2+9pfztV+Qmuj5FLp7SB2M4ed15Snqc38E5Gf2kPR3gadpW+DcUD156WbzhVdFrXFkJxe0tU8JOnJVdBuyiR+8Gu1HgspUltyNYu2rw/yKrh7xOZ9Mn6QdTb9omfFY8jLYjRzs83bv9TWOwpjvjbSm/rpcjUB/ma0hVdOS2BVHvEzZi3P+yOb20qZ9AVRqS2Mtpy3vwLFDCqFI/FPB4fqzAPFtMlVd/tYU5La+BsGXLANC9unClV3/wCEIURvfU7ESm2snmb7DMXYctNxh5AjR4Lu5zQV2xpycNNJ2MoYlKap1GtLctvobcFQdQFSSJACASASAEBMqkAgGgBQAQAgK91wUMvHachtJtLa0zkrPqtIOuVjzqesCFhKaeSL6Wjm2l2nH19p8NcY/Wn9lF/+lReX60WVWmukjV3ONYUTBZdtP1H+jmppT/Wi3K0/vXApv/JLv29SlP8A5lCJ7YAWkatWP0t8fRi1Oe2L7GQ1MIsyZoXlA9HPc2Ozf5ldEcfXhtZnLBUp60uJmy4xCkf1e7fUHTyjH+TvxU8/i/qiuFvIp/GtfTcs1dpMVaOexlUfSotJ8GlyusZS2R4NlJfD57+KuV/zyu2/DtKP/wBUj1atliqO6X9jml8PqbGv6lq190d7dDQot+q80/IOCs6uHf3eDKrB11tj4ryOt2Zxutdy6nTaA3jy9QieAjOVR1sPvfBEczxad7x4yOj2Xsntr1HVBmfpmeTuJndHE6dgHWtMRXjUpRUckef8OwkqWJm5/NLa+v3y7F2nVgLhPcQFSSJACAxQCKAEBOqkAgGgBQAQAgIK41UMhs5m7wGkXufDy47y6oXHhoM05W6DTcuGrCKd/wAmUMPGLutfWaa8p2lHSo6k0/SdJ/lJ9hWWn9vgjRxsa839gdBVodzR7CFVznuZW0d5EMKs6jszXMJ+iI85Poo5w1r8isqUZ7fBCdsvaEzka89JGaPF7fRWjio6vx6DkMrL94WMRsPaQSWCfnsEH+XcPNbRrX6RMYTjt4N/viOlsVbQSKlUd9Rv3YCvrNFOouk/Mqu2SZP6O/LeqSfV59Ey6iyr1/v8CX83K7P9tqOHCZj/ACijsTzmvvXD3Nxss51OqWPvadQgaUjlzSRoZAb0dCpysYvMyljrvRla531hTytExmOpgRJO9d6lF6itKLSz1vN9pZVjURUkiQCQCKARQAgJ1UgEAIBqACAEBWvDu71WabQtc0WM2hezmguPRypp6b94BXLKjHJvYbWyaeR4/tDsNWNw57aIDX7gWhzh0iQRJ7JXSp21mPNrR+SV+vV4avE135riYzU5G9oOoPWJJHgmnEpyFXr4X8mYO2dcD+jB7QXj0YEbi/1FHTqLWvBoyNtdU91ZzepzwPvFZujSlrRCbX+Sdl3iTBLczx1BrvQrN4Wiy6k3qZJT2nxBvwqQJ66bwqcypbH4mmlJGyttvL0DnWwP7z2+rSoeEtqm+HuNN7UbfD9uq7zrZN7TWIH+Wq83mun4e5OnuRurXH7p5/QW1BvTldyju0xkjj0q6i9/49TO8ti/eJ1uD3VXLNZjc3UC0Rw3ly6aWSzDlM3DTI10W5dahlSSJAJAJAIoAQEyqQCAaAEA0AiUBpMauqzWuNENdu5pBzdcHcVGaeq67bEqVNpJycHvtdd6uvNHHXW2jmCLq2qtb89kET2HT7SiSpyyu4vc1+V6HTGnJ5xcZdj/ABK1uLIrfaixfPJ3DaRO8HPSJPdoVnyFtVn2EzTt86a8S6LgOEsuaZHVWoFvgACqcnJbGQlHf4ERa5259B/URTf6Jo77lrR3v97iCrhridKVGeqkGDvcNVFh86zUuN35NEda1eIDqLTAmWk5Owl0j0U26xNN7n2/4fmV2sYf2FUn6IaGz1ESpz3leTj9q4IsW9kD+xeOo1yfIkJZvaSoLqX72F2naD/dHdse2VGgt5rkukuHsTvtHmBTFSlrJPOIgDdo/QzCjQ6yFo6mlLvcfKLN3hDCNXPc49YLR3jirr5c5M5q1GUdSsu2/wCEdCDpouhO6uZDUgSASASASAEBMoIBQBhACAEBhVfAlSiGaG72jotkHP2im4+yFvHC1XqtxRxP4hQW1ruZp7naW2cOcWO6czajD90rXmddZOLt3M5+d0JPSjJcbM56/qYXVkOa3XjLQfNTzKb+qHgOezh9Enxv4O/mamtsvhb9Q77VM+jlXmyWuPmQ/iOLlqk++K9SjX2Ow7g9w/kPtKnkYbnxfoZv4hjFuf8A4+jMKWxNmSDRrva7gQ0g/ZEpLCpZ3fgIfHK0ZW0Y8Gvyy3+bNfTk8SJjdyji4t7OUJjwWTwsd/h7nVD469sV/Zrzj+ScYPiTv/E2x1ObPkFTmvX4e6Oj+Zp2+lcURv2Uuj8bivcariPCVbmq6+C9SP5yNuj/AG/4klvssWkF2JU9OhgPT06+atzRPY/BepjL/wDQLZKK/s/Q2XK1KJa0Yk+rm3gUWQAN07+krel8PjK90+9r0Rz4j4/Wg06MIyvtaat3aV2djs7yj6lRpdnptDOeQAS5wkgAAaAZdfpdS87E0YZRjr29S9z2KWJqVoKU0l2HUKVZLIkFYCQCQCKAEAkBMUIAFQAQDUAEBDWd0cN6Eo0V5agVqbho1ztSODozCe3KV0QqaVOS3HBVoKFeElkne/b6HmW3+zINV7wKwLiTItzUaJO79EZHeFhTnOOq/dkenOVFr5ppdp59d4E5mpdUjpNvcsH2mq/LVN7KKOHl9M4PvNXUpAGM7T3keRUcvLe+Jfm3YYGmPnN8QpVae8rzfcTUcPqO+LDXcZ5SmPvOClYia2kc3b2Ela7uqZh1SpI3DOH+EOKusVIwlgIN5wXgSDGbo731D+4fYrrFtGP8TS2U/Aybitz01P5Xq6x7W7wH8TT2Q8CzRxG50hlQ9QoVCrr4nNakir+Dwl0XwOz2Lt69Wq01qFxklo+C1oBnUuzCY7OlY1fidVq2XcXp/BKKd7Ndv+Eeq4c+t76LGjJQY2Tulz3Tl19nV2Lzoyk6jew9qdKhDCp65t5dSR0i6Dz0KUJBAYoAQCQAgJJQAgGgGCoICUBCDqoJNRVptrPp1ANWvc3p+CT+BV6M7Rkt5x43DKVSk5dF+a9jidsMVt6Fw9rrflDoczHUTqRrma4tM/vKsY6WplKipxeaXD0uco7aazBnk6zCeOZwHgx1QLTQmul5nPKFOT/6af8AX82B+11o4QTVjtzeOeiFVupvL81o69C3Z7DpY1h7tXOp9ebJPgIROfV4B4eKz+bulL1M2tw6o7NmoOjgabGHxzGfBQ9LakXgpJZTmvHzTLNGxwp50Ftr0uDoPc0FRZvok8rJK3KPvV/wQVMEs55lKg4cNQweb9VVrqfH2NI4p6tOL7v+SMm4Bakx73oOP0a2U+pVMuv97jZV6qzTT7mv9zJ37MW43WzR/HqO8ssKjidEMbNfUvG/4NhgYo2r5p0GtdMF2dgPRuOsaqujYvPGuWT/AHiej2FXfzCJl0yCHTrM790bwtkrGXLco+zI2bDotEDIqQJAIoBIAQCQEiAEAIBoAJUAhafRVBpOdSLmU8ubLNPOSGlxkwSAY3ngslLRdjStGVSnpR1rvt3XWR5ltF7/AOUfmt6LpJMlziO6WacNFspUlrj/AO3okeQ8PJtuUr/+PuzmauE3rtferDPRmjxLIUctDZHz9TRUY9fAqu2cuj8K1A/v6gUct1fvE1VNJa2NuzTx8Y2mwDjnpj1cs5YiS1RfH2Gh/qfD3GdlgdWtLutopvHk/wBizWJq/YuPsWVP/V4C/NNx3Nd/gV/6QYR4qe2D4p/lF+TlsmSU9jKvCnV7qdx/+arzx/ZLw9SrpVPuRZo7K1BvNw36rLif8oqjxstlOXh6kLDJ/XocP8mwtcGcz9vegf8Axar/AOgQqvGVP+2+MfUnmdFarLsy8rGzt6lBhHKXNbsfZMH3mSs+eVb/APSfFP8AJPNoLVK3eztsA2pteZSbVBqRlgMLBIBJ0PwRvMcIVljp3SdKV32eptGk1npXR2FA6DsC9OIbvmSqwEgEgBAJAJQCRSAQDQAgBxUArHUO8FQlayhjNRrW53EANeySRO9wHHrjXqUNpZtfrGhKWp2/c+Jz+OU9OUNS4pDcW0hVdDp10aeqZ0Wam9nkZcknr82jl/fpEllzc1Op1wWHw1hOUe4nkF18WVa2LEa8pVnrr2z/AL7ZVtMryC6xUdqLnc2s/votf5tcB5I5FuTtvJRtRejdUpn69HKPUKumtqKtdb4ElTaa6I59KxqjoIj1JChTiQnbpeBENqqg0bh1iP4tGPJinTjvJc4/cv3vM/zluOFnYDq5Wn/yTTgUdRfcuHuD9orsQfeVn/jsHsRTpleUX3rh7g7Hbsn/ALLQZpGlwcvbo4H2JpQ1XGmm/rXD3Or2MohwlxZyjnFzg15MTqIEkR4buKzqpVbJ7C1ClTpyco63rOwtXSB0wJ9F1R1nTLWTqxAlIBAJABQCUEGakkEA0A0Bi5QwV2HQdMz7VmnclGoxu8YyOXouOh54DSWzvgmCO5Vc7a0XjUlF5M4bERncSa8tIEZs8GJjmkHpPyj3LO8XrOhVqXS19WX4NO7Cm8Rbvj5TmkHxJCtpIup4fW7lmgarBFJ1GOgOIH3wnyltPC/tzE1KjzPI06nUHOd55jKZFlSw8tUvFehKL+4butmM6jEmO2FFkTyND7/Feg7jELgiRaz0ljHaeEhLIlUKMsoy8Y+Rp7zE3bn8uD/7gYPAtPqiSJeB+1+HuQ0MQAnnVyOgVQPEhLIjmbW3w9y065tolz61N3SMx16iKkHvarJIh4J/cuDM8It8wnlrho3zFvUnXdDrduU95joKaKeoLAVejZnomzNeg55DC0vbqTHPl0y4kMbvM6dqzUlpWZx18PVpWc1ZPUdPbO3jrP4roiYyLC0KggMUASoIAlAIoDNACkkEA5QCcVDBRp1OeGdDC4jokwPRyyjrLW+W5p9r6t6AwWTGO1Oed4A3QPxVKik+wxbd/Y8+vdoMQYSKli0uH/oPJ8nKqijTQ6jX/nndtP8A3ee6jcx5EqeTi9pOguvgVq3uiumKlpr0cq9h8HMPonJFdFbyOpt+wg/qjSfp1WPHgbYeqcn1kaFul4EFvtnT15W1EcMgpAd7TSM+IRU2tpCj/qMDtdRzZm0GNcOIZkMfuvjyCnRZZxlvRcG3LSNOW64r12j7NUqNGRXRl1ElLbWkDOW5kcfyhcfdLHBLS3C09y4ko24BOrq5B3t98nUdB/VxI70+bcSo1Nx0GCCzDG1bao+rUIazkS+o8Mc85QXNmAAdS6DoOCynJvI1oNuahdxW211q19V9x32C4M22zAEucSC5xABc7KASQBpuPiVtGkk7m2JrutJN5JaluRcoGHvn5w+0FZPMynqXYX1sZilCBIBIAQCQGagApA0AISIowaum6az+jmN8dT6rBazR5QX72HmvurYvTY82Y5SmctKpyjWNqCOdzcrnA988Au6hh1Uhdyt+9pz1cXXpVNKnGMn1u3+1o83NNhOlxScfp29UHxDituYR2TfD3M18VrrOWHi++L9CR9vUPwa1seypVYVD+GvZPzJXxuOqWHfcvRmQtrw/B5/1b2ofLOp/jKz6S/e4r/NYPpU2u1TI3Nvac5qd3+7XfH2g4Kj+G4lalfh6mtP4t8Plu7pW80yq/Eaw3sue803+tFZvA4ldF8H+GbrF4KWpv+y/+UV62Mu3Oc9vbbUCf6VhKlVh9S43XqaReGl9Lfg/yjOljDeL2n69qz+moqfNuXH2L8nh303/AFX4kyw/GmnUOtx1C3qt9Coz3eKHIUdlXwY2Ys3poHtFUeoRp7vFFlh4bKq4Nfg22C7VvtnF1EWgmJHK1GzlMgHp1VdHbZkyw2llykePsdhYe6tWqVGtq07RjSRmeKzyGgccsSUcupllgp2ylHieg4btLb3FQNoPa/MNSD8FwBLAR1gP/kKKWaRjUw04RvI6Nbo5RIBSgEoAIAQGSAJQBKAcqQYuqAbz0+xQ2lrJSNXQuGB7+d8KppOmsRpMLBTjdo0knZdhzO3GypuH8sPesZACKts6pUBA0hwqt06o061q6zpxybKU6anI88dsM6s4Fj7ZuYhvNFdtMHWSZdoZ03R1qsMa77TWeBajpZGxPuSXY3Pt+6pW9rV2LFVVtOF0Isif7lN7wNI/xvxpK6xtRf4K83iYD3M8RbqzkgeqsPY1q0WPqLYjOWDhLWZ1Ni8Yb81/8XN95yuviU10Tml8KoPorwXkUn4Di7TrYip30fxWq+Lz3ePsR/E0tkmuy5GcCxH9phZI6nM9jlovi98pR8n+Cr+GNfTVfAoXOFVBpUwq6H1aTnDyYfVT/I4Z66a4L8E8yxS1VeKfqVfyVSJDTaXTCSAA63eNSYGo6yp51gGryhbuJ5PHrJNPv9TobH3MqbquSsTT5mfmmZ1AjUwDquDE4n4eop0o3fW2rZaz0cPQxrdqjsurPuKl57mvJueQ9/Jsgl4LQADxM7lpQWArxXzOMnsv7HNi62Nw13oaUVtt+L8T1fYXA6NChSFEaCKjnHe95aWgzxEE7tIheZVoqFVpPUejSxcsRRjUas2tW79Z16kqJAJACAEBiSgMlAHKkAgCUBXuaIqHK4BwjjwlZzjpMvGTWaZhcWLAxrcocGatBE/3vVtFIrPSknnrNHi+cVQXfEuhjtdQCRDu4/eXn1b6eepnfRceTsvqRqL3ZxgeWgkMedR813BzZ3T+CpKNnY2p4htXOhw/GRmbSqwHaNa6ZzkDWRHNP4ldlOveyZxVMPk5RNySuk5RkoAlAEoCE1p0ZvBE9k6qrLRtncr4rjFG2aHXFVlIEkAuMSR0dO8eKko2QYhiTTT/AERDy8c2NQeMyNNy561RaLS1nVQpXkpPUchQL69eu15IFKnTE6QS8u9lMeK4XeSuz0XKMEkh7LVqjqhnnU+VcwgwZy83cR1K9NtSQxGi4PsOvJfS0aMzjJ10aOgn8PRdnzJnm5SzZtKbpAJ6FutRi9ZkpIEgAlAKUAkBmoAIAQAgFOv98I08z4J1klL8sU3OLQ4At1OvAGNyxVeLvY25GUVex59j+1T6pc2iG5GF9MzrmjjPYuOctN5noU6MaazzZpqeO1qlHlH1DmyDSOIAVWs7GkWktRYpYwXVWcuQ5pdHRGhM+ICq1tJe5HpmDYiKzSJBcyA6D0zB8j4L0KNXTjnrR5Nek4S7TYLYwBAAQkr2lAtc8ujnOnjMdeuqEWOE90TZR93dWlUuHIU5ZUbMGJz6dMkAEdELOpPRjc0pQUpJMpDGwy8fTPwadIGQPlPMeQB8V56j8ul1nqu01orIjoYw79O5jZzVRrx0Y0D++tV6mW0I3uY4Bjha+m11MjNVdqDpznkEjRXS0ZXInFSiz1g5XaSDETr4SvRyZ5GaMlcqIoBSgESgEgCVAM5QBKAJQDQASgPDMRwK/N5VbbNeG8pk5Wo1sAOIJyz8KM3QuOMIxVmdzrSayMPyO+jnpAl0SzMd5cd7isZSTZ0xV4hRw8im4TuGWf77FDkmy7i9ErXNPI0ucMw4jjx1HWrRzIndO5prPbO4sqjzbkHPGeSdcpOX1Piu6nGyPMxEtJ2Nk33ZL1ph1Nh7yPYtDn0XvLNP3b7jjQaf4kf0ILPeT0vdwq/Kth/iA/0hBZl6392wkS630HQR/qSyFmUcZ91N12Gto0zRLCXEuIOadIEbok+Kxq09K1zow0tBu5UtahceUdvdEx18D4A965ZatHcejf5tI2tFzg0ls6uJ/vwWLRdPMxDnChG4jOJ4zqZ8wjS0hF2Rlsv7oVRrWsAboQDJMiN/tXQ1KnqMZcnWeZ6/hN5y1GnUPy2zp6rrpyco3Z51SKjJpFqVYoKUApQClAKUBJKAJQBKAcoBygOV26dUY2lUpaEOJkgkSwZmtMcCM+v0VhVhdpo2pysmjyDFdqalRxLMrZDSGneNN8n4U71mqMXmzo5w0rI17dqKjabmktl3yp3dyvzeNw8W3GzRRuNo3kDUEcBuHirKhEzli5NmiuHF7iXDU9GoGvUtkrI5pScndhVoyenT2qUVIq1oREayCevSJ9UJMqdkZhxA3eaAlNuZcG5UIMbV2RwLtx0/vwUSVy0XZnb4Ni1JvNceaOPT2riqU5WyPRp1YX1m4btRRFN2ongOodCy5CV9RrGpTte5B+c9F7C3KZOkxuEb1ZYeekU5eFi5shsG2+rGuQadsHgkaEVQAMzB1ZpBd0dunXFNrM4pySzR7Y0AAAAAAQABAAHADgFqYBKAxJQClABKEClASShISgCUA5QAgNVtNgjbyiaZIa75L8ubKTv0kbx0aqGSnY8D232UubY/FuLGES4MPUAJ+C/tHeFWCyzJcrmowfZK8vAXsovNNpEuytbM78uYjNoCrKxVysXL/Z00mVnOY9vJMHwmPYNSdOc3U9YcVa5npZnGjTd5IaEnvh3zj3koCai91RwbmA3wTPRPnHojZFjG5qCSABHfJ65KIkrIABQHS2uA13gijSquc0TLabiHNiSN0EjtnVQyEzXVKjmGHkA8QQ4EdoiVFi9zcYHglS9qU6NrLi7U1JLW0xJDi4RPnJhQust2H0ls/h4trenRb8Gm0Nbv1A4meJMnvUorK18i+SpKmMoBShApQBKAxlCD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63888" y="6342419"/>
            <a:ext cx="255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1200" i="1" dirty="0" smtClean="0">
              <a:latin typeface="Calibri" panose="020F0502020204030204" pitchFamily="34" charset="0"/>
            </a:endParaRPr>
          </a:p>
          <a:p>
            <a:r>
              <a:rPr lang="en-GB" sz="1200" i="1" dirty="0" smtClean="0">
                <a:latin typeface="Calibri" panose="020F0502020204030204" pitchFamily="34" charset="0"/>
              </a:rPr>
              <a:t>?</a:t>
            </a:r>
            <a:endParaRPr lang="en-GB" sz="1200" i="1" dirty="0">
              <a:latin typeface="Calibri" panose="020F0502020204030204" pitchFamily="34" charset="0"/>
            </a:endParaRPr>
          </a:p>
        </p:txBody>
      </p:sp>
      <p:sp>
        <p:nvSpPr>
          <p:cNvPr id="21" name="Striped Right Arrow 20"/>
          <p:cNvSpPr/>
          <p:nvPr/>
        </p:nvSpPr>
        <p:spPr>
          <a:xfrm>
            <a:off x="6444788" y="3501008"/>
            <a:ext cx="2448272" cy="1368152"/>
          </a:xfrm>
          <a:prstGeom prst="stripedRightArrow">
            <a:avLst>
              <a:gd name="adj1" fmla="val 52320"/>
              <a:gd name="adj2" fmla="val 46917"/>
            </a:avLst>
          </a:prstGeom>
          <a:solidFill>
            <a:srgbClr val="00B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All available 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on demand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9" name="Picture 4" descr="https://encrypted-tbn3.gstatic.com/images?q=tbn:ANd9GcR4v0UdhtWb82pzVzE5yGvLFh3YJAmR2tZZunqo19NatVU2W3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058707"/>
            <a:ext cx="3120968" cy="19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8253" r="11695"/>
          <a:stretch/>
        </p:blipFill>
        <p:spPr>
          <a:xfrm>
            <a:off x="3967067" y="1058707"/>
            <a:ext cx="3260333" cy="1945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6795551" y="2493675"/>
            <a:ext cx="107914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GB" sz="800" dirty="0" smtClean="0"/>
              <a:t>Image: Maria Elena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970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iop.org/objects/phw/news/18/11/22/PW-2014-11-26-Johnston-quantu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1171972"/>
            <a:ext cx="580139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3936" y="116632"/>
            <a:ext cx="8018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B2B Content and technology partnerships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3306" y="1202479"/>
            <a:ext cx="2627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BL designed an xml based </a:t>
            </a:r>
            <a:r>
              <a:rPr lang="en-GB" dirty="0">
                <a:latin typeface="Calibri" panose="020F0502020204030204" pitchFamily="34" charset="0"/>
              </a:rPr>
              <a:t>Application Programming Interface (API</a:t>
            </a:r>
            <a:r>
              <a:rPr lang="en-GB" dirty="0" smtClean="0">
                <a:latin typeface="Calibri" panose="020F0502020204030204" pitchFamily="34" charset="0"/>
              </a:rPr>
              <a:t>).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Machine to machine communication.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Ability to build in customer workflows.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Enables </a:t>
            </a:r>
            <a:r>
              <a:rPr lang="en-GB" dirty="0">
                <a:latin typeface="Calibri" panose="020F0502020204030204" pitchFamily="34" charset="0"/>
              </a:rPr>
              <a:t>it to act as a hub in a growing network of information providers through </a:t>
            </a:r>
            <a:r>
              <a:rPr lang="en-GB" dirty="0" smtClean="0">
                <a:latin typeface="Calibri" panose="020F0502020204030204" pitchFamily="34" charset="0"/>
              </a:rPr>
              <a:t>partnership.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Your thoughts!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 descr="C:\Users\REbdon.AD\AppData\Local\Microsoft\Windows\Temporary Internet Files\Content.IE5\M2JOWZQH\thinkingcapwhoa_color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3960440" cy="45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018463" cy="900112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Calibri" pitchFamily="34" charset="0"/>
              </a:rPr>
              <a:t>Enhanced Higher Education Supply Service (EHESS)</a:t>
            </a:r>
            <a:endParaRPr lang="en-US" altLang="en-US" sz="2800" dirty="0" smtClean="0">
              <a:latin typeface="Calibri" pitchFamily="34" charset="0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395288" y="1484313"/>
            <a:ext cx="8064500" cy="56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defRPr/>
            </a:pPr>
            <a:r>
              <a:rPr lang="en-GB" altLang="en-US" sz="1800" dirty="0" smtClean="0"/>
              <a:t>What is EHESS?</a:t>
            </a:r>
          </a:p>
          <a:p>
            <a:pPr marL="1028700" lvl="1">
              <a:defRPr/>
            </a:pPr>
            <a:r>
              <a:rPr lang="en-GB" altLang="en-US" sz="1400" dirty="0" smtClean="0"/>
              <a:t>Support reading lists/course packs with UKHE</a:t>
            </a:r>
          </a:p>
          <a:p>
            <a:pPr marL="1028700" lvl="1">
              <a:defRPr/>
            </a:pPr>
            <a:r>
              <a:rPr lang="en-GB" altLang="en-US" sz="1400" dirty="0" smtClean="0"/>
              <a:t>Works with the CLA licence </a:t>
            </a:r>
          </a:p>
          <a:p>
            <a:pPr marL="285750" indent="-285750">
              <a:defRPr/>
            </a:pPr>
            <a:r>
              <a:rPr lang="en-GB" altLang="en-US" sz="1800" dirty="0" smtClean="0"/>
              <a:t>How does the service work?</a:t>
            </a:r>
          </a:p>
          <a:p>
            <a:pPr marL="1028700" lvl="1">
              <a:defRPr/>
            </a:pPr>
            <a:r>
              <a:rPr lang="en-GB" altLang="en-US" sz="1400" dirty="0" smtClean="0"/>
              <a:t>Outsourced scanning for items held in your collections</a:t>
            </a:r>
          </a:p>
          <a:p>
            <a:pPr marL="1428750" lvl="2">
              <a:defRPr/>
            </a:pPr>
            <a:r>
              <a:rPr lang="en-GB" altLang="en-US" sz="1400" dirty="0" smtClean="0"/>
              <a:t>All scanning </a:t>
            </a:r>
          </a:p>
          <a:p>
            <a:pPr marL="1428750" lvl="2">
              <a:defRPr/>
            </a:pPr>
            <a:r>
              <a:rPr lang="en-GB" altLang="en-US" sz="1400" dirty="0" smtClean="0"/>
              <a:t>Capacity management for busy times</a:t>
            </a:r>
          </a:p>
          <a:p>
            <a:pPr marL="1428750" lvl="2">
              <a:defRPr/>
            </a:pPr>
            <a:r>
              <a:rPr lang="en-GB" altLang="en-US" sz="1400" dirty="0" smtClean="0"/>
              <a:t>Fits in with workflows </a:t>
            </a:r>
          </a:p>
          <a:p>
            <a:pPr marL="1028700" lvl="1">
              <a:defRPr/>
            </a:pPr>
            <a:r>
              <a:rPr lang="en-GB" altLang="en-US" sz="1400" dirty="0" smtClean="0"/>
              <a:t>Copyright Fee Paid scanning for items </a:t>
            </a:r>
            <a:r>
              <a:rPr lang="en-GB" altLang="en-US" sz="1400" b="1" dirty="0" smtClean="0"/>
              <a:t>not </a:t>
            </a:r>
            <a:r>
              <a:rPr lang="en-GB" altLang="en-US" sz="1400" dirty="0" smtClean="0"/>
              <a:t>in your collections</a:t>
            </a:r>
          </a:p>
          <a:p>
            <a:pPr marL="1428750" lvl="2">
              <a:defRPr/>
            </a:pPr>
            <a:r>
              <a:rPr lang="en-GB" altLang="en-US" sz="1400" dirty="0" smtClean="0"/>
              <a:t>Copyright compliant copy for use under CLA licence</a:t>
            </a:r>
          </a:p>
          <a:p>
            <a:pPr marL="285750" indent="-285750">
              <a:defRPr/>
            </a:pPr>
            <a:r>
              <a:rPr lang="en-GB" altLang="en-US" sz="1800" dirty="0" smtClean="0"/>
              <a:t>Benefits of EHESS</a:t>
            </a:r>
          </a:p>
          <a:p>
            <a:pPr marL="1028700" lvl="1">
              <a:defRPr/>
            </a:pPr>
            <a:r>
              <a:rPr lang="en-GB" altLang="en-US" sz="1400" dirty="0" smtClean="0">
                <a:solidFill>
                  <a:schemeClr val="tx1">
                    <a:lumMod val="50000"/>
                  </a:schemeClr>
                </a:solidFill>
              </a:rPr>
              <a:t>EHESS </a:t>
            </a:r>
            <a:r>
              <a:rPr lang="en-GB" altLang="en-US" sz="1400" dirty="0">
                <a:solidFill>
                  <a:schemeClr val="tx1">
                    <a:lumMod val="50000"/>
                  </a:schemeClr>
                </a:solidFill>
              </a:rPr>
              <a:t>offers a higher quality, </a:t>
            </a:r>
            <a:endParaRPr lang="en-GB" alt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028700" lvl="1">
              <a:defRPr/>
            </a:pPr>
            <a:r>
              <a:rPr lang="en-GB" altLang="en-US" sz="1400" dirty="0" smtClean="0">
                <a:solidFill>
                  <a:schemeClr val="tx1">
                    <a:lumMod val="50000"/>
                  </a:schemeClr>
                </a:solidFill>
              </a:rPr>
              <a:t>Quicker service</a:t>
            </a:r>
          </a:p>
          <a:p>
            <a:pPr marL="1028700" lvl="1">
              <a:defRPr/>
            </a:pPr>
            <a:r>
              <a:rPr lang="en-GB" altLang="en-US" sz="1400" dirty="0" smtClean="0">
                <a:solidFill>
                  <a:schemeClr val="tx1">
                    <a:lumMod val="50000"/>
                  </a:schemeClr>
                </a:solidFill>
              </a:rPr>
              <a:t>OCR included</a:t>
            </a:r>
          </a:p>
          <a:p>
            <a:pPr marL="1028700" lvl="1">
              <a:defRPr/>
            </a:pPr>
            <a:r>
              <a:rPr lang="en-GB" altLang="en-US" sz="1400" dirty="0" smtClean="0">
                <a:solidFill>
                  <a:schemeClr val="tx1">
                    <a:lumMod val="50000"/>
                  </a:schemeClr>
                </a:solidFill>
              </a:rPr>
              <a:t>Integrated workflow</a:t>
            </a:r>
          </a:p>
          <a:p>
            <a:pPr marL="1028700" lvl="1">
              <a:defRPr/>
            </a:pPr>
            <a:r>
              <a:rPr lang="en-GB" altLang="en-US" sz="1400" dirty="0" smtClean="0">
                <a:solidFill>
                  <a:schemeClr val="tx1">
                    <a:lumMod val="50000"/>
                  </a:schemeClr>
                </a:solidFill>
              </a:rPr>
              <a:t>Allows and supports re-use of scans across the sector</a:t>
            </a:r>
            <a:endParaRPr lang="en-GB" alt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  <a:defRPr/>
            </a:pPr>
            <a:endParaRPr lang="en-GB" altLang="en-US" sz="1400" dirty="0" smtClean="0"/>
          </a:p>
          <a:p>
            <a:pPr indent="-285750">
              <a:buFont typeface="Arial" charset="0"/>
              <a:buNone/>
              <a:defRPr/>
            </a:pPr>
            <a:endParaRPr lang="en-GB" altLang="en-US" sz="1600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205038"/>
            <a:ext cx="202088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31997" y="1124744"/>
            <a:ext cx="4512003" cy="5164682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88715" y="1124743"/>
            <a:ext cx="4472879" cy="51646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929" y="360040"/>
            <a:ext cx="8018463" cy="692696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Replaced the Higher Education Scanning Service</a:t>
            </a: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79512" y="1717434"/>
            <a:ext cx="4104456" cy="648000"/>
          </a:xfrm>
          <a:prstGeom prst="homePlate">
            <a:avLst/>
          </a:prstGeom>
          <a:solidFill>
            <a:srgbClr val="00B3C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Calibri" panose="020F0502020204030204" pitchFamily="34" charset="0"/>
              </a:rPr>
              <a:t>Copyright Fee Paid and Outsourcing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79512" y="4084113"/>
            <a:ext cx="4104456" cy="648000"/>
          </a:xfrm>
          <a:prstGeom prst="homePlate">
            <a:avLst/>
          </a:prstGeom>
          <a:solidFill>
            <a:srgbClr val="00B3C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Calibri" panose="020F0502020204030204" pitchFamily="34" charset="0"/>
              </a:rPr>
              <a:t>No OCR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227" y="1124743"/>
            <a:ext cx="3216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HESS </a:t>
            </a:r>
            <a:r>
              <a:rPr lang="en-GB" sz="11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(Higher Education Scanning Service</a:t>
            </a:r>
            <a:r>
              <a:rPr lang="en-GB" sz="1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sz="1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1146543"/>
            <a:ext cx="3893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EHESS </a:t>
            </a:r>
            <a:r>
              <a:rPr lang="en-GB" sz="11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(Enhanced Higher Education Supply Service)</a:t>
            </a:r>
            <a:endParaRPr lang="en-GB" sz="11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79512" y="2506327"/>
            <a:ext cx="4104456" cy="648000"/>
          </a:xfrm>
          <a:prstGeom prst="homePlate">
            <a:avLst/>
          </a:prstGeom>
          <a:solidFill>
            <a:srgbClr val="00B3C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Calibri" panose="020F0502020204030204" pitchFamily="34" charset="0"/>
              </a:rPr>
              <a:t>DRM Free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79512" y="3295220"/>
            <a:ext cx="4104456" cy="648000"/>
          </a:xfrm>
          <a:prstGeom prst="homePlate">
            <a:avLst/>
          </a:prstGeom>
          <a:solidFill>
            <a:srgbClr val="00B3C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Calibri" panose="020F0502020204030204" pitchFamily="34" charset="0"/>
              </a:rPr>
              <a:t>Scanned as standard quality using document supply 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5040000" y="1709519"/>
            <a:ext cx="4032000" cy="64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Calibri" panose="020F0502020204030204" pitchFamily="34" charset="0"/>
              </a:rPr>
              <a:t>Copyright </a:t>
            </a:r>
            <a:r>
              <a:rPr lang="en-GB" sz="2000" dirty="0">
                <a:latin typeface="Calibri" panose="020F0502020204030204" pitchFamily="34" charset="0"/>
              </a:rPr>
              <a:t>Fee Paid </a:t>
            </a:r>
            <a:r>
              <a:rPr lang="en-GB" sz="2000" dirty="0" smtClean="0">
                <a:latin typeface="Calibri" panose="020F0502020204030204" pitchFamily="34" charset="0"/>
              </a:rPr>
              <a:t>and Outsourcing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 flipH="1">
            <a:off x="5040000" y="2506327"/>
            <a:ext cx="4032000" cy="64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Calibri" panose="020F0502020204030204" pitchFamily="34" charset="0"/>
              </a:rPr>
              <a:t>DRM Free</a:t>
            </a:r>
          </a:p>
        </p:txBody>
      </p:sp>
      <p:sp>
        <p:nvSpPr>
          <p:cNvPr id="20" name="Pentagon 19"/>
          <p:cNvSpPr/>
          <p:nvPr/>
        </p:nvSpPr>
        <p:spPr>
          <a:xfrm flipH="1">
            <a:off x="5040000" y="3283110"/>
            <a:ext cx="4032000" cy="64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Calibri" panose="020F0502020204030204" pitchFamily="34" charset="0"/>
              </a:rPr>
              <a:t>Scanned as high quality using preservation-standard workflow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5040000" y="4082203"/>
            <a:ext cx="4032000" cy="64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latin typeface="Calibri" panose="020F0502020204030204" pitchFamily="34" charset="0"/>
              </a:rPr>
              <a:t>  </a:t>
            </a:r>
            <a:r>
              <a:rPr lang="en-GB" sz="2000" dirty="0" smtClean="0">
                <a:latin typeface="Calibri" panose="020F0502020204030204" pitchFamily="34" charset="0"/>
              </a:rPr>
              <a:t>OCR as standard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79512" y="5661900"/>
            <a:ext cx="4104456" cy="648000"/>
          </a:xfrm>
          <a:prstGeom prst="homePlate">
            <a:avLst/>
          </a:prstGeom>
          <a:solidFill>
            <a:srgbClr val="00B3C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Calibri" panose="020F0502020204030204" pitchFamily="34" charset="0"/>
              </a:rPr>
              <a:t>Pay using BL document supply account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179512" y="4873006"/>
            <a:ext cx="4104456" cy="648000"/>
          </a:xfrm>
          <a:prstGeom prst="homePlate">
            <a:avLst/>
          </a:prstGeom>
          <a:solidFill>
            <a:srgbClr val="00B3C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Calibri" panose="020F0502020204030204" pitchFamily="34" charset="0"/>
              </a:rPr>
              <a:t>Standard service turnaround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6" name="Pentagon 25"/>
          <p:cNvSpPr/>
          <p:nvPr/>
        </p:nvSpPr>
        <p:spPr>
          <a:xfrm flipH="1">
            <a:off x="5040000" y="4871096"/>
            <a:ext cx="4032000" cy="64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Calibri" panose="020F0502020204030204" pitchFamily="34" charset="0"/>
              </a:rPr>
              <a:t> 48 hour service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 flipH="1">
            <a:off x="5040000" y="5641426"/>
            <a:ext cx="4032000" cy="64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latin typeface="Calibri" panose="020F0502020204030204" pitchFamily="34" charset="0"/>
              </a:rPr>
              <a:t>  </a:t>
            </a:r>
            <a:r>
              <a:rPr lang="en-GB" sz="2000" dirty="0" smtClean="0">
                <a:latin typeface="Calibri" panose="020F0502020204030204" pitchFamily="34" charset="0"/>
              </a:rPr>
              <a:t>Invoice via CLA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4" grpId="0"/>
      <p:bldP spid="2" grpId="0" animBg="1"/>
      <p:bldP spid="7" grpId="0" animBg="1"/>
      <p:bldP spid="13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18463" cy="612304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How much does it cost?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37764"/>
              </p:ext>
            </p:extLst>
          </p:nvPr>
        </p:nvGraphicFramePr>
        <p:xfrm>
          <a:off x="251520" y="1916832"/>
          <a:ext cx="8491538" cy="1005577"/>
        </p:xfrm>
        <a:graphic>
          <a:graphicData uri="http://schemas.openxmlformats.org/drawingml/2006/table">
            <a:tbl>
              <a:tblPr firstRow="1" bandRow="1"/>
              <a:tblGrid>
                <a:gridCol w="2096393"/>
                <a:gridCol w="2431473"/>
                <a:gridCol w="3963672"/>
              </a:tblGrid>
              <a:tr h="10055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Pay monthly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Advance payment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62480"/>
              </p:ext>
            </p:extLst>
          </p:nvPr>
        </p:nvGraphicFramePr>
        <p:xfrm>
          <a:off x="251520" y="2924944"/>
          <a:ext cx="8491538" cy="1008827"/>
        </p:xfrm>
        <a:graphic>
          <a:graphicData uri="http://schemas.openxmlformats.org/drawingml/2006/table">
            <a:tbl>
              <a:tblPr firstRow="1" bandRow="1"/>
              <a:tblGrid>
                <a:gridCol w="2096393"/>
                <a:gridCol w="2431473"/>
                <a:gridCol w="3963672"/>
              </a:tblGrid>
              <a:tr h="10088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Born digital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£5.10 plus copyright fee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£5.10 plus copyright fee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26003"/>
              </p:ext>
            </p:extLst>
          </p:nvPr>
        </p:nvGraphicFramePr>
        <p:xfrm>
          <a:off x="251520" y="3933056"/>
          <a:ext cx="8496944" cy="1074334"/>
        </p:xfrm>
        <a:graphic>
          <a:graphicData uri="http://schemas.openxmlformats.org/drawingml/2006/table">
            <a:tbl>
              <a:tblPr firstRow="1" bandRow="1"/>
              <a:tblGrid>
                <a:gridCol w="2096393"/>
                <a:gridCol w="2431473"/>
                <a:gridCol w="3969078"/>
              </a:tblGrid>
              <a:tr h="10743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CFP supply from print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£8.61 plus copyright fee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£7.88 plus copyright fee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4627"/>
              </p:ext>
            </p:extLst>
          </p:nvPr>
        </p:nvGraphicFramePr>
        <p:xfrm>
          <a:off x="251520" y="5013176"/>
          <a:ext cx="8491538" cy="971198"/>
        </p:xfrm>
        <a:graphic>
          <a:graphicData uri="http://schemas.openxmlformats.org/drawingml/2006/table">
            <a:tbl>
              <a:tblPr firstRow="1" bandRow="1"/>
              <a:tblGrid>
                <a:gridCol w="2096393"/>
                <a:gridCol w="2431473"/>
                <a:gridCol w="3963672"/>
              </a:tblGrid>
              <a:tr h="9711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Outsourced scanning from print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£8.61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£7.88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Your feedback!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REbdon.AD\AppData\Local\Microsoft\Windows\Temporary Internet Files\Content.IE5\T3838PBX\tabla-de-positivos-y-negativo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5946153" cy="864096"/>
          </a:xfrm>
        </p:spPr>
        <p:txBody>
          <a:bodyPr/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Scanning – Imaging North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7"/>
          <a:stretch/>
        </p:blipFill>
        <p:spPr bwMode="auto">
          <a:xfrm>
            <a:off x="2275106" y="1052736"/>
            <a:ext cx="1434820" cy="134857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4468" r="8580" b="44087"/>
          <a:stretch>
            <a:fillRect/>
          </a:stretch>
        </p:blipFill>
        <p:spPr>
          <a:xfrm>
            <a:off x="513366" y="2564904"/>
            <a:ext cx="1414313" cy="1368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4" y="1052736"/>
            <a:ext cx="1407953" cy="139457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5106" y="2524593"/>
            <a:ext cx="1407954" cy="14084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4916" r="2568" b="5653"/>
          <a:stretch/>
        </p:blipFill>
        <p:spPr bwMode="auto">
          <a:xfrm>
            <a:off x="395536" y="4064000"/>
            <a:ext cx="3302000" cy="20440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80" y="4591722"/>
            <a:ext cx="2322056" cy="16449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Y:\LINDA GRANT\samples for linda\Cabinet Maker\CabinetMaker_July1897_001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52281"/>
            <a:ext cx="2334404" cy="31261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" descr="https://encrypted-tbn3.gstatic.com/images?q=tbn:ANd9GcQ1_ru2OyIsCrEpTgOQj7ckWskytGwfXcVrYACp31-01z_RcczCy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11" y="4591722"/>
            <a:ext cx="1815893" cy="16920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86" y="1396874"/>
            <a:ext cx="2292950" cy="30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3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13a1cea625e35eb595b22bd03d01ed654e59"/>
  <p:tag name="ISPRING_RESOURCE_PATHS_HASH_2" val="977778f939a2942834f6e3b33e279431cca624e5"/>
</p:tagLst>
</file>

<file path=ppt/theme/theme1.xml><?xml version="1.0" encoding="utf-8"?>
<a:theme xmlns:a="http://schemas.openxmlformats.org/drawingml/2006/main" name="Blank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ime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urple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415</Words>
  <Application>Microsoft Office PowerPoint</Application>
  <PresentationFormat>On-screen Show (4:3)</PresentationFormat>
  <Paragraphs>113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Blank</vt:lpstr>
      <vt:lpstr>Lime</vt:lpstr>
      <vt:lpstr>Purple</vt:lpstr>
      <vt:lpstr>PowerPoint Presentation</vt:lpstr>
      <vt:lpstr>A vast, described collection in various formats</vt:lpstr>
      <vt:lpstr>PowerPoint Presentation</vt:lpstr>
      <vt:lpstr>Your thoughts!</vt:lpstr>
      <vt:lpstr>Enhanced Higher Education Supply Service (EHESS)</vt:lpstr>
      <vt:lpstr>Replaced the Higher Education Scanning Service </vt:lpstr>
      <vt:lpstr>How much does it cost?</vt:lpstr>
      <vt:lpstr>Your feedback!</vt:lpstr>
      <vt:lpstr>Scanning – Imaging North</vt:lpstr>
      <vt:lpstr>Photography and scanning – Imaging South</vt:lpstr>
      <vt:lpstr>PowerPoint Presentation</vt:lpstr>
      <vt:lpstr>BL Centre for Conservation and Preservation</vt:lpstr>
      <vt:lpstr>Your thinking!</vt:lpstr>
      <vt:lpstr>Conclusions</vt:lpstr>
      <vt:lpstr>The British Library</vt:lpstr>
    </vt:vector>
  </TitlesOfParts>
  <Company>The British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Ebdon, Kate</dc:creator>
  <cp:lastModifiedBy>Ebdon, Kate</cp:lastModifiedBy>
  <cp:revision>1</cp:revision>
  <cp:lastPrinted>2013-02-16T14:33:51Z</cp:lastPrinted>
  <dcterms:created xsi:type="dcterms:W3CDTF">2016-11-22T10:46:35Z</dcterms:created>
  <dcterms:modified xsi:type="dcterms:W3CDTF">2016-11-22T10:48:56Z</dcterms:modified>
</cp:coreProperties>
</file>