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handoutMasterIdLst>
    <p:handoutMasterId r:id="rId23"/>
  </p:handoutMasterIdLst>
  <p:sldIdLst>
    <p:sldId id="256" r:id="rId2"/>
    <p:sldId id="260" r:id="rId3"/>
    <p:sldId id="258" r:id="rId4"/>
    <p:sldId id="268" r:id="rId5"/>
    <p:sldId id="257" r:id="rId6"/>
    <p:sldId id="261" r:id="rId7"/>
    <p:sldId id="269" r:id="rId8"/>
    <p:sldId id="270" r:id="rId9"/>
    <p:sldId id="272" r:id="rId10"/>
    <p:sldId id="271" r:id="rId11"/>
    <p:sldId id="273" r:id="rId12"/>
    <p:sldId id="262" r:id="rId13"/>
    <p:sldId id="263" r:id="rId14"/>
    <p:sldId id="264" r:id="rId15"/>
    <p:sldId id="275" r:id="rId16"/>
    <p:sldId id="265" r:id="rId17"/>
    <p:sldId id="266" r:id="rId18"/>
    <p:sldId id="267" r:id="rId19"/>
    <p:sldId id="274" r:id="rId20"/>
    <p:sldId id="259" r:id="rId21"/>
  </p:sldIdLst>
  <p:sldSz cx="9144000" cy="6858000" type="screen4x3"/>
  <p:notesSz cx="6794500" cy="9906000"/>
  <p:defaultTextStyle>
    <a:defPPr>
      <a:defRPr lang="en-GB"/>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E5600"/>
    <a:srgbClr val="E84B02"/>
    <a:srgbClr val="BA0003"/>
    <a:srgbClr val="62139E"/>
    <a:srgbClr val="219797"/>
    <a:srgbClr val="E3CD74"/>
    <a:srgbClr val="EEB42D"/>
    <a:srgbClr val="EED4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72647" autoAdjust="0"/>
  </p:normalViewPr>
  <p:slideViewPr>
    <p:cSldViewPr>
      <p:cViewPr varScale="1">
        <p:scale>
          <a:sx n="79" d="100"/>
          <a:sy n="79" d="100"/>
        </p:scale>
        <p:origin x="93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702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8645" y="0"/>
            <a:ext cx="2944283" cy="497020"/>
          </a:xfrm>
          <a:prstGeom prst="rect">
            <a:avLst/>
          </a:prstGeom>
        </p:spPr>
        <p:txBody>
          <a:bodyPr vert="horz" lIns="91440" tIns="45720" rIns="91440" bIns="45720" rtlCol="0"/>
          <a:lstStyle>
            <a:lvl1pPr algn="r">
              <a:defRPr sz="1200"/>
            </a:lvl1pPr>
          </a:lstStyle>
          <a:p>
            <a:fld id="{A9C02E8E-FC92-42DA-A151-233335307D0D}" type="datetimeFigureOut">
              <a:rPr lang="en-GB" smtClean="0"/>
              <a:t>31/07/2015</a:t>
            </a:fld>
            <a:endParaRPr lang="en-GB"/>
          </a:p>
        </p:txBody>
      </p:sp>
      <p:sp>
        <p:nvSpPr>
          <p:cNvPr id="4" name="Footer Placeholder 3"/>
          <p:cNvSpPr>
            <a:spLocks noGrp="1"/>
          </p:cNvSpPr>
          <p:nvPr>
            <p:ph type="ftr" sz="quarter" idx="2"/>
          </p:nvPr>
        </p:nvSpPr>
        <p:spPr>
          <a:xfrm>
            <a:off x="0" y="9408981"/>
            <a:ext cx="2944283" cy="497019"/>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8645" y="9408981"/>
            <a:ext cx="2944283" cy="497019"/>
          </a:xfrm>
          <a:prstGeom prst="rect">
            <a:avLst/>
          </a:prstGeom>
        </p:spPr>
        <p:txBody>
          <a:bodyPr vert="horz" lIns="91440" tIns="45720" rIns="91440" bIns="45720" rtlCol="0" anchor="b"/>
          <a:lstStyle>
            <a:lvl1pPr algn="r">
              <a:defRPr sz="1200"/>
            </a:lvl1pPr>
          </a:lstStyle>
          <a:p>
            <a:fld id="{79B58430-ADFA-46F5-AD2A-533098B245CB}" type="slidenum">
              <a:rPr lang="en-GB" smtClean="0"/>
              <a:t>‹#›</a:t>
            </a:fld>
            <a:endParaRPr lang="en-GB"/>
          </a:p>
        </p:txBody>
      </p:sp>
    </p:spTree>
    <p:extLst>
      <p:ext uri="{BB962C8B-B14F-4D97-AF65-F5344CB8AC3E}">
        <p14:creationId xmlns:p14="http://schemas.microsoft.com/office/powerpoint/2010/main" val="1331583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8645" y="0"/>
            <a:ext cx="2944283" cy="495300"/>
          </a:xfrm>
          <a:prstGeom prst="rect">
            <a:avLst/>
          </a:prstGeom>
        </p:spPr>
        <p:txBody>
          <a:bodyPr vert="horz" lIns="91440" tIns="45720" rIns="91440" bIns="45720" rtlCol="0"/>
          <a:lstStyle>
            <a:lvl1pPr algn="r">
              <a:defRPr sz="1200"/>
            </a:lvl1pPr>
          </a:lstStyle>
          <a:p>
            <a:fld id="{84A42FD0-5564-4CE9-B025-0788918A4EFC}" type="datetimeFigureOut">
              <a:rPr lang="en-GB" smtClean="0"/>
              <a:t>31/07/2015</a:t>
            </a:fld>
            <a:endParaRPr lang="en-GB"/>
          </a:p>
        </p:txBody>
      </p:sp>
      <p:sp>
        <p:nvSpPr>
          <p:cNvPr id="4" name="Slide Image Placeholder 3"/>
          <p:cNvSpPr>
            <a:spLocks noGrp="1" noRot="1" noChangeAspect="1"/>
          </p:cNvSpPr>
          <p:nvPr>
            <p:ph type="sldImg" idx="2"/>
          </p:nvPr>
        </p:nvSpPr>
        <p:spPr>
          <a:xfrm>
            <a:off x="920750" y="742950"/>
            <a:ext cx="4953000" cy="37147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05350"/>
            <a:ext cx="5435600" cy="44577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08981"/>
            <a:ext cx="2944283" cy="4953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8645" y="9408981"/>
            <a:ext cx="2944283" cy="495300"/>
          </a:xfrm>
          <a:prstGeom prst="rect">
            <a:avLst/>
          </a:prstGeom>
        </p:spPr>
        <p:txBody>
          <a:bodyPr vert="horz" lIns="91440" tIns="45720" rIns="91440" bIns="45720" rtlCol="0" anchor="b"/>
          <a:lstStyle>
            <a:lvl1pPr algn="r">
              <a:defRPr sz="1200"/>
            </a:lvl1pPr>
          </a:lstStyle>
          <a:p>
            <a:fld id="{49CB2D19-AFF7-4284-A2BE-2BD60231B6D1}" type="slidenum">
              <a:rPr lang="en-GB" smtClean="0"/>
              <a:t>‹#›</a:t>
            </a:fld>
            <a:endParaRPr lang="en-GB"/>
          </a:p>
        </p:txBody>
      </p:sp>
    </p:spTree>
    <p:extLst>
      <p:ext uri="{BB962C8B-B14F-4D97-AF65-F5344CB8AC3E}">
        <p14:creationId xmlns:p14="http://schemas.microsoft.com/office/powerpoint/2010/main" val="3392825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CB2D19-AFF7-4284-A2BE-2BD60231B6D1}" type="slidenum">
              <a:rPr lang="en-GB" smtClean="0"/>
              <a:t>1</a:t>
            </a:fld>
            <a:endParaRPr lang="en-GB"/>
          </a:p>
        </p:txBody>
      </p:sp>
    </p:spTree>
    <p:extLst>
      <p:ext uri="{BB962C8B-B14F-4D97-AF65-F5344CB8AC3E}">
        <p14:creationId xmlns:p14="http://schemas.microsoft.com/office/powerpoint/2010/main" val="19131586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CB2D19-AFF7-4284-A2BE-2BD60231B6D1}" type="slidenum">
              <a:rPr lang="en-GB" smtClean="0"/>
              <a:t>10</a:t>
            </a:fld>
            <a:endParaRPr lang="en-GB"/>
          </a:p>
        </p:txBody>
      </p:sp>
    </p:spTree>
    <p:extLst>
      <p:ext uri="{BB962C8B-B14F-4D97-AF65-F5344CB8AC3E}">
        <p14:creationId xmlns:p14="http://schemas.microsoft.com/office/powerpoint/2010/main" val="40385246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CB2D19-AFF7-4284-A2BE-2BD60231B6D1}" type="slidenum">
              <a:rPr lang="en-GB" smtClean="0"/>
              <a:t>11</a:t>
            </a:fld>
            <a:endParaRPr lang="en-GB"/>
          </a:p>
        </p:txBody>
      </p:sp>
    </p:spTree>
    <p:extLst>
      <p:ext uri="{BB962C8B-B14F-4D97-AF65-F5344CB8AC3E}">
        <p14:creationId xmlns:p14="http://schemas.microsoft.com/office/powerpoint/2010/main" val="40385246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CB2D19-AFF7-4284-A2BE-2BD60231B6D1}" type="slidenum">
              <a:rPr lang="en-GB" smtClean="0"/>
              <a:t>12</a:t>
            </a:fld>
            <a:endParaRPr lang="en-GB"/>
          </a:p>
        </p:txBody>
      </p:sp>
    </p:spTree>
    <p:extLst>
      <p:ext uri="{BB962C8B-B14F-4D97-AF65-F5344CB8AC3E}">
        <p14:creationId xmlns:p14="http://schemas.microsoft.com/office/powerpoint/2010/main" val="23614414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CB2D19-AFF7-4284-A2BE-2BD60231B6D1}" type="slidenum">
              <a:rPr lang="en-GB" smtClean="0"/>
              <a:t>13</a:t>
            </a:fld>
            <a:endParaRPr lang="en-GB"/>
          </a:p>
        </p:txBody>
      </p:sp>
    </p:spTree>
    <p:extLst>
      <p:ext uri="{BB962C8B-B14F-4D97-AF65-F5344CB8AC3E}">
        <p14:creationId xmlns:p14="http://schemas.microsoft.com/office/powerpoint/2010/main" val="21288834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CB2D19-AFF7-4284-A2BE-2BD60231B6D1}" type="slidenum">
              <a:rPr lang="en-GB" smtClean="0"/>
              <a:t>14</a:t>
            </a:fld>
            <a:endParaRPr lang="en-GB"/>
          </a:p>
        </p:txBody>
      </p:sp>
    </p:spTree>
    <p:extLst>
      <p:ext uri="{BB962C8B-B14F-4D97-AF65-F5344CB8AC3E}">
        <p14:creationId xmlns:p14="http://schemas.microsoft.com/office/powerpoint/2010/main" val="4699301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CB2D19-AFF7-4284-A2BE-2BD60231B6D1}" type="slidenum">
              <a:rPr lang="en-GB" smtClean="0"/>
              <a:t>15</a:t>
            </a:fld>
            <a:endParaRPr lang="en-GB"/>
          </a:p>
        </p:txBody>
      </p:sp>
    </p:spTree>
    <p:extLst>
      <p:ext uri="{BB962C8B-B14F-4D97-AF65-F5344CB8AC3E}">
        <p14:creationId xmlns:p14="http://schemas.microsoft.com/office/powerpoint/2010/main" val="4699301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CB2D19-AFF7-4284-A2BE-2BD60231B6D1}" type="slidenum">
              <a:rPr lang="en-GB" smtClean="0"/>
              <a:t>16</a:t>
            </a:fld>
            <a:endParaRPr lang="en-GB"/>
          </a:p>
        </p:txBody>
      </p:sp>
    </p:spTree>
    <p:extLst>
      <p:ext uri="{BB962C8B-B14F-4D97-AF65-F5344CB8AC3E}">
        <p14:creationId xmlns:p14="http://schemas.microsoft.com/office/powerpoint/2010/main" val="42608386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9CB2D19-AFF7-4284-A2BE-2BD60231B6D1}" type="slidenum">
              <a:rPr lang="en-GB" smtClean="0"/>
              <a:t>17</a:t>
            </a:fld>
            <a:endParaRPr lang="en-GB"/>
          </a:p>
        </p:txBody>
      </p:sp>
    </p:spTree>
    <p:extLst>
      <p:ext uri="{BB962C8B-B14F-4D97-AF65-F5344CB8AC3E}">
        <p14:creationId xmlns:p14="http://schemas.microsoft.com/office/powerpoint/2010/main" val="1792912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CB2D19-AFF7-4284-A2BE-2BD60231B6D1}" type="slidenum">
              <a:rPr lang="en-GB" smtClean="0"/>
              <a:t>18</a:t>
            </a:fld>
            <a:endParaRPr lang="en-GB"/>
          </a:p>
        </p:txBody>
      </p:sp>
    </p:spTree>
    <p:extLst>
      <p:ext uri="{BB962C8B-B14F-4D97-AF65-F5344CB8AC3E}">
        <p14:creationId xmlns:p14="http://schemas.microsoft.com/office/powerpoint/2010/main" val="12919601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CB2D19-AFF7-4284-A2BE-2BD60231B6D1}" type="slidenum">
              <a:rPr lang="en-GB" smtClean="0"/>
              <a:t>19</a:t>
            </a:fld>
            <a:endParaRPr lang="en-GB"/>
          </a:p>
        </p:txBody>
      </p:sp>
    </p:spTree>
    <p:extLst>
      <p:ext uri="{BB962C8B-B14F-4D97-AF65-F5344CB8AC3E}">
        <p14:creationId xmlns:p14="http://schemas.microsoft.com/office/powerpoint/2010/main" val="177055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CB2D19-AFF7-4284-A2BE-2BD60231B6D1}" type="slidenum">
              <a:rPr lang="en-GB" smtClean="0"/>
              <a:t>2</a:t>
            </a:fld>
            <a:endParaRPr lang="en-GB"/>
          </a:p>
        </p:txBody>
      </p:sp>
    </p:spTree>
    <p:extLst>
      <p:ext uri="{BB962C8B-B14F-4D97-AF65-F5344CB8AC3E}">
        <p14:creationId xmlns:p14="http://schemas.microsoft.com/office/powerpoint/2010/main" val="40626846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libraries pay an up-front fee for a particular collection that interests them. The content is then made available and usage recorded via COUNTER statistics. After six months or a year the consortium then buys books, based on use, up to the value of the up-front fee.</a:t>
            </a:r>
            <a:endParaRPr lang="en-GB" dirty="0"/>
          </a:p>
        </p:txBody>
      </p:sp>
      <p:sp>
        <p:nvSpPr>
          <p:cNvPr id="4" name="Slide Number Placeholder 3"/>
          <p:cNvSpPr>
            <a:spLocks noGrp="1"/>
          </p:cNvSpPr>
          <p:nvPr>
            <p:ph type="sldNum" sz="quarter" idx="10"/>
          </p:nvPr>
        </p:nvSpPr>
        <p:spPr/>
        <p:txBody>
          <a:bodyPr/>
          <a:lstStyle/>
          <a:p>
            <a:fld id="{49CB2D19-AFF7-4284-A2BE-2BD60231B6D1}" type="slidenum">
              <a:rPr lang="en-GB" smtClean="0"/>
              <a:t>20</a:t>
            </a:fld>
            <a:endParaRPr lang="en-GB"/>
          </a:p>
        </p:txBody>
      </p:sp>
    </p:spTree>
    <p:extLst>
      <p:ext uri="{BB962C8B-B14F-4D97-AF65-F5344CB8AC3E}">
        <p14:creationId xmlns:p14="http://schemas.microsoft.com/office/powerpoint/2010/main" val="159674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baseline="0" dirty="0" smtClean="0"/>
          </a:p>
          <a:p>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49CB2D19-AFF7-4284-A2BE-2BD60231B6D1}" type="slidenum">
              <a:rPr lang="en-GB" smtClean="0"/>
              <a:t>3</a:t>
            </a:fld>
            <a:endParaRPr lang="en-GB"/>
          </a:p>
        </p:txBody>
      </p:sp>
    </p:spTree>
    <p:extLst>
      <p:ext uri="{BB962C8B-B14F-4D97-AF65-F5344CB8AC3E}">
        <p14:creationId xmlns:p14="http://schemas.microsoft.com/office/powerpoint/2010/main" val="13281810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dirty="0" smtClean="0"/>
          </a:p>
        </p:txBody>
      </p:sp>
      <p:sp>
        <p:nvSpPr>
          <p:cNvPr id="4" name="Slide Number Placeholder 3"/>
          <p:cNvSpPr>
            <a:spLocks noGrp="1"/>
          </p:cNvSpPr>
          <p:nvPr>
            <p:ph type="sldNum" sz="quarter" idx="10"/>
          </p:nvPr>
        </p:nvSpPr>
        <p:spPr/>
        <p:txBody>
          <a:bodyPr/>
          <a:lstStyle/>
          <a:p>
            <a:fld id="{49CB2D19-AFF7-4284-A2BE-2BD60231B6D1}" type="slidenum">
              <a:rPr lang="en-GB" smtClean="0"/>
              <a:t>4</a:t>
            </a:fld>
            <a:endParaRPr lang="en-GB"/>
          </a:p>
        </p:txBody>
      </p:sp>
    </p:spTree>
    <p:extLst>
      <p:ext uri="{BB962C8B-B14F-4D97-AF65-F5344CB8AC3E}">
        <p14:creationId xmlns:p14="http://schemas.microsoft.com/office/powerpoint/2010/main" val="1328181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CB2D19-AFF7-4284-A2BE-2BD60231B6D1}" type="slidenum">
              <a:rPr lang="en-GB" smtClean="0"/>
              <a:t>5</a:t>
            </a:fld>
            <a:endParaRPr lang="en-GB"/>
          </a:p>
        </p:txBody>
      </p:sp>
    </p:spTree>
    <p:extLst>
      <p:ext uri="{BB962C8B-B14F-4D97-AF65-F5344CB8AC3E}">
        <p14:creationId xmlns:p14="http://schemas.microsoft.com/office/powerpoint/2010/main" val="26469605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CB2D19-AFF7-4284-A2BE-2BD60231B6D1}" type="slidenum">
              <a:rPr lang="en-GB" smtClean="0"/>
              <a:t>6</a:t>
            </a:fld>
            <a:endParaRPr lang="en-GB"/>
          </a:p>
        </p:txBody>
      </p:sp>
    </p:spTree>
    <p:extLst>
      <p:ext uri="{BB962C8B-B14F-4D97-AF65-F5344CB8AC3E}">
        <p14:creationId xmlns:p14="http://schemas.microsoft.com/office/powerpoint/2010/main" val="10805045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 with PDA, there were risks</a:t>
            </a:r>
            <a:r>
              <a:rPr lang="en-GB" baseline="0" dirty="0" smtClean="0"/>
              <a:t> involved around budget but also, would our ILL users accept an ebook or would they prefer the traditional interlibrary loan print copy from the British Library?</a:t>
            </a:r>
            <a:endParaRPr lang="en-GB" dirty="0"/>
          </a:p>
        </p:txBody>
      </p:sp>
      <p:sp>
        <p:nvSpPr>
          <p:cNvPr id="4" name="Slide Number Placeholder 3"/>
          <p:cNvSpPr>
            <a:spLocks noGrp="1"/>
          </p:cNvSpPr>
          <p:nvPr>
            <p:ph type="sldNum" sz="quarter" idx="10"/>
          </p:nvPr>
        </p:nvSpPr>
        <p:spPr/>
        <p:txBody>
          <a:bodyPr/>
          <a:lstStyle/>
          <a:p>
            <a:fld id="{49CB2D19-AFF7-4284-A2BE-2BD60231B6D1}" type="slidenum">
              <a:rPr lang="en-GB" smtClean="0"/>
              <a:t>7</a:t>
            </a:fld>
            <a:endParaRPr lang="en-GB"/>
          </a:p>
        </p:txBody>
      </p:sp>
    </p:spTree>
    <p:extLst>
      <p:ext uri="{BB962C8B-B14F-4D97-AF65-F5344CB8AC3E}">
        <p14:creationId xmlns:p14="http://schemas.microsoft.com/office/powerpoint/2010/main" val="10805045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CB2D19-AFF7-4284-A2BE-2BD60231B6D1}" type="slidenum">
              <a:rPr lang="en-GB" smtClean="0"/>
              <a:t>8</a:t>
            </a:fld>
            <a:endParaRPr lang="en-GB"/>
          </a:p>
        </p:txBody>
      </p:sp>
    </p:spTree>
    <p:extLst>
      <p:ext uri="{BB962C8B-B14F-4D97-AF65-F5344CB8AC3E}">
        <p14:creationId xmlns:p14="http://schemas.microsoft.com/office/powerpoint/2010/main" val="21053830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CB2D19-AFF7-4284-A2BE-2BD60231B6D1}" type="slidenum">
              <a:rPr lang="en-GB" smtClean="0"/>
              <a:t>9</a:t>
            </a:fld>
            <a:endParaRPr lang="en-GB"/>
          </a:p>
        </p:txBody>
      </p:sp>
    </p:spTree>
    <p:extLst>
      <p:ext uri="{BB962C8B-B14F-4D97-AF65-F5344CB8AC3E}">
        <p14:creationId xmlns:p14="http://schemas.microsoft.com/office/powerpoint/2010/main" val="40385246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369888"/>
            <a:ext cx="8153400" cy="1165225"/>
          </a:xfrm>
        </p:spPr>
        <p:txBody>
          <a:bodyPr/>
          <a:lstStyle>
            <a:lvl1pPr>
              <a:defRPr sz="4400"/>
            </a:lvl1pPr>
          </a:lstStyle>
          <a:p>
            <a:pPr lvl="0"/>
            <a:r>
              <a:rPr lang="en-US" altLang="en-US" noProof="0" smtClean="0"/>
              <a:t>Click to edit Master title style</a:t>
            </a:r>
            <a:endParaRPr lang="en-GB" altLang="en-US" noProof="0" smtClean="0"/>
          </a:p>
        </p:txBody>
      </p:sp>
      <p:sp>
        <p:nvSpPr>
          <p:cNvPr id="3075" name="Rectangle 3"/>
          <p:cNvSpPr>
            <a:spLocks noGrp="1" noChangeArrowheads="1"/>
          </p:cNvSpPr>
          <p:nvPr>
            <p:ph type="subTitle" idx="1"/>
          </p:nvPr>
        </p:nvSpPr>
        <p:spPr>
          <a:xfrm>
            <a:off x="0" y="1295400"/>
            <a:ext cx="7620000" cy="519113"/>
          </a:xfrm>
        </p:spPr>
        <p:txBody>
          <a:bodyPr/>
          <a:lstStyle>
            <a:lvl1pPr marL="0" indent="0">
              <a:buFontTx/>
              <a:buNone/>
              <a:defRPr sz="2800"/>
            </a:lvl1pPr>
          </a:lstStyle>
          <a:p>
            <a:pPr lvl="0"/>
            <a:r>
              <a:rPr lang="en-US" altLang="en-US" noProof="0" smtClean="0"/>
              <a:t>Click to edit Master subtitle style</a:t>
            </a:r>
            <a:endParaRPr lang="en-GB" altLang="en-US" noProof="0" smtClean="0"/>
          </a:p>
        </p:txBody>
      </p:sp>
      <p:sp>
        <p:nvSpPr>
          <p:cNvPr id="3076" name="Rectangle 4"/>
          <p:cNvSpPr>
            <a:spLocks noGrp="1" noChangeArrowheads="1"/>
          </p:cNvSpPr>
          <p:nvPr>
            <p:ph type="dt" sz="half" idx="2"/>
          </p:nvPr>
        </p:nvSpPr>
        <p:spPr>
          <a:xfrm>
            <a:off x="228600" y="6248400"/>
            <a:ext cx="1905000" cy="457200"/>
          </a:xfrm>
        </p:spPr>
        <p:txBody>
          <a:bodyPr/>
          <a:lstStyle>
            <a:lvl1pPr>
              <a:defRPr/>
            </a:lvl1pPr>
          </a:lstStyle>
          <a:p>
            <a:endParaRPr lang="en-GB" altLang="en-US"/>
          </a:p>
        </p:txBody>
      </p:sp>
      <p:sp>
        <p:nvSpPr>
          <p:cNvPr id="3077" name="Rectangle 5"/>
          <p:cNvSpPr>
            <a:spLocks noGrp="1" noChangeArrowheads="1"/>
          </p:cNvSpPr>
          <p:nvPr>
            <p:ph type="ftr" sz="quarter" idx="3"/>
          </p:nvPr>
        </p:nvSpPr>
        <p:spPr>
          <a:xfrm>
            <a:off x="2362200" y="6248400"/>
            <a:ext cx="4343400" cy="457200"/>
          </a:xfrm>
        </p:spPr>
        <p:txBody>
          <a:bodyPr/>
          <a:lstStyle>
            <a:lvl1pPr>
              <a:defRPr/>
            </a:lvl1pPr>
          </a:lstStyle>
          <a:p>
            <a:endParaRPr lang="en-GB" altLang="en-US"/>
          </a:p>
        </p:txBody>
      </p:sp>
      <p:sp>
        <p:nvSpPr>
          <p:cNvPr id="3078" name="Rectangle 6"/>
          <p:cNvSpPr>
            <a:spLocks noGrp="1" noChangeArrowheads="1"/>
          </p:cNvSpPr>
          <p:nvPr>
            <p:ph type="sldNum" sz="quarter" idx="4"/>
          </p:nvPr>
        </p:nvSpPr>
        <p:spPr>
          <a:xfrm>
            <a:off x="7010400" y="6248400"/>
            <a:ext cx="1905000" cy="457200"/>
          </a:xfrm>
        </p:spPr>
        <p:txBody>
          <a:bodyPr/>
          <a:lstStyle>
            <a:lvl1pPr>
              <a:defRPr/>
            </a:lvl1pPr>
          </a:lstStyle>
          <a:p>
            <a:fld id="{22CEA2CE-5344-4F4A-9CFF-6DBD93D123D6}" type="slidenum">
              <a:rPr lang="en-GB" altLang="en-US"/>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DE238952-E136-404B-B50D-15B2EC3EC545}" type="slidenum">
              <a:rPr lang="en-GB" altLang="en-US"/>
              <a:pPr/>
              <a:t>‹#›</a:t>
            </a:fld>
            <a:endParaRPr lang="en-GB" altLang="en-US"/>
          </a:p>
        </p:txBody>
      </p:sp>
    </p:spTree>
    <p:extLst>
      <p:ext uri="{BB962C8B-B14F-4D97-AF65-F5344CB8AC3E}">
        <p14:creationId xmlns:p14="http://schemas.microsoft.com/office/powerpoint/2010/main" val="1640327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10300" y="533400"/>
            <a:ext cx="1943100" cy="5791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81000" y="5334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EE3A486F-E535-4B47-BAC8-D7C6050CA8B5}" type="slidenum">
              <a:rPr lang="en-GB" altLang="en-US"/>
              <a:pPr/>
              <a:t>‹#›</a:t>
            </a:fld>
            <a:endParaRPr lang="en-GB" altLang="en-US"/>
          </a:p>
        </p:txBody>
      </p:sp>
    </p:spTree>
    <p:extLst>
      <p:ext uri="{BB962C8B-B14F-4D97-AF65-F5344CB8AC3E}">
        <p14:creationId xmlns:p14="http://schemas.microsoft.com/office/powerpoint/2010/main" val="1873890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FCCC2AD2-86CC-4418-A07C-542716E23091}" type="slidenum">
              <a:rPr lang="en-GB" altLang="en-US"/>
              <a:pPr/>
              <a:t>‹#›</a:t>
            </a:fld>
            <a:endParaRPr lang="en-GB" altLang="en-US"/>
          </a:p>
        </p:txBody>
      </p:sp>
    </p:spTree>
    <p:extLst>
      <p:ext uri="{BB962C8B-B14F-4D97-AF65-F5344CB8AC3E}">
        <p14:creationId xmlns:p14="http://schemas.microsoft.com/office/powerpoint/2010/main" val="1203102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0A42101A-2E1F-4B5E-8CEF-76144203C9A2}" type="slidenum">
              <a:rPr lang="en-GB" altLang="en-US"/>
              <a:pPr/>
              <a:t>‹#›</a:t>
            </a:fld>
            <a:endParaRPr lang="en-GB" altLang="en-US"/>
          </a:p>
        </p:txBody>
      </p:sp>
    </p:spTree>
    <p:extLst>
      <p:ext uri="{BB962C8B-B14F-4D97-AF65-F5344CB8AC3E}">
        <p14:creationId xmlns:p14="http://schemas.microsoft.com/office/powerpoint/2010/main" val="3978671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81000" y="1295400"/>
            <a:ext cx="38100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343400" y="1295400"/>
            <a:ext cx="38100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7BA55736-E3C0-4E0A-9244-E5E22F886EC3}" type="slidenum">
              <a:rPr lang="en-GB" altLang="en-US"/>
              <a:pPr/>
              <a:t>‹#›</a:t>
            </a:fld>
            <a:endParaRPr lang="en-GB" altLang="en-US"/>
          </a:p>
        </p:txBody>
      </p:sp>
    </p:spTree>
    <p:extLst>
      <p:ext uri="{BB962C8B-B14F-4D97-AF65-F5344CB8AC3E}">
        <p14:creationId xmlns:p14="http://schemas.microsoft.com/office/powerpoint/2010/main" val="1503304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140DDDD7-1F14-49D0-A7EE-DB7E6E558C58}" type="slidenum">
              <a:rPr lang="en-GB" altLang="en-US"/>
              <a:pPr/>
              <a:t>‹#›</a:t>
            </a:fld>
            <a:endParaRPr lang="en-GB" altLang="en-US"/>
          </a:p>
        </p:txBody>
      </p:sp>
    </p:spTree>
    <p:extLst>
      <p:ext uri="{BB962C8B-B14F-4D97-AF65-F5344CB8AC3E}">
        <p14:creationId xmlns:p14="http://schemas.microsoft.com/office/powerpoint/2010/main" val="155794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94D64FB7-780A-454B-827E-D747DEA5BA33}" type="slidenum">
              <a:rPr lang="en-GB" altLang="en-US"/>
              <a:pPr/>
              <a:t>‹#›</a:t>
            </a:fld>
            <a:endParaRPr lang="en-GB" altLang="en-US"/>
          </a:p>
        </p:txBody>
      </p:sp>
    </p:spTree>
    <p:extLst>
      <p:ext uri="{BB962C8B-B14F-4D97-AF65-F5344CB8AC3E}">
        <p14:creationId xmlns:p14="http://schemas.microsoft.com/office/powerpoint/2010/main" val="3852110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DED904BF-D201-440A-9F8B-E2EB6C531C47}" type="slidenum">
              <a:rPr lang="en-GB" altLang="en-US"/>
              <a:pPr/>
              <a:t>‹#›</a:t>
            </a:fld>
            <a:endParaRPr lang="en-GB" altLang="en-US"/>
          </a:p>
        </p:txBody>
      </p:sp>
    </p:spTree>
    <p:extLst>
      <p:ext uri="{BB962C8B-B14F-4D97-AF65-F5344CB8AC3E}">
        <p14:creationId xmlns:p14="http://schemas.microsoft.com/office/powerpoint/2010/main" val="3456538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102CF55A-3FB1-45F1-8248-254E10D564A2}" type="slidenum">
              <a:rPr lang="en-GB" altLang="en-US"/>
              <a:pPr/>
              <a:t>‹#›</a:t>
            </a:fld>
            <a:endParaRPr lang="en-GB" altLang="en-US"/>
          </a:p>
        </p:txBody>
      </p:sp>
    </p:spTree>
    <p:extLst>
      <p:ext uri="{BB962C8B-B14F-4D97-AF65-F5344CB8AC3E}">
        <p14:creationId xmlns:p14="http://schemas.microsoft.com/office/powerpoint/2010/main" val="1292678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85D79809-4ADE-4A09-9169-A9701775ED2C}" type="slidenum">
              <a:rPr lang="en-GB" altLang="en-US"/>
              <a:pPr/>
              <a:t>‹#›</a:t>
            </a:fld>
            <a:endParaRPr lang="en-GB" altLang="en-US"/>
          </a:p>
        </p:txBody>
      </p:sp>
    </p:spTree>
    <p:extLst>
      <p:ext uri="{BB962C8B-B14F-4D97-AF65-F5344CB8AC3E}">
        <p14:creationId xmlns:p14="http://schemas.microsoft.com/office/powerpoint/2010/main" val="428905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3400" y="533400"/>
            <a:ext cx="76200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Rectangle 3"/>
          <p:cNvSpPr>
            <a:spLocks noGrp="1" noChangeArrowheads="1"/>
          </p:cNvSpPr>
          <p:nvPr>
            <p:ph type="body" idx="1"/>
          </p:nvPr>
        </p:nvSpPr>
        <p:spPr bwMode="auto">
          <a:xfrm>
            <a:off x="381000" y="1295400"/>
            <a:ext cx="77724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1028" name="Rectangle 4"/>
          <p:cNvSpPr>
            <a:spLocks noGrp="1" noChangeArrowheads="1"/>
          </p:cNvSpPr>
          <p:nvPr>
            <p:ph type="dt" sz="half" idx="2"/>
          </p:nvPr>
        </p:nvSpPr>
        <p:spPr bwMode="auto">
          <a:xfrm>
            <a:off x="2133600" y="64008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vl1pPr>
          </a:lstStyle>
          <a:p>
            <a:endParaRPr lang="en-GB" altLang="en-US"/>
          </a:p>
        </p:txBody>
      </p:sp>
      <p:sp>
        <p:nvSpPr>
          <p:cNvPr id="1029" name="Rectangle 5"/>
          <p:cNvSpPr>
            <a:spLocks noGrp="1" noChangeArrowheads="1"/>
          </p:cNvSpPr>
          <p:nvPr>
            <p:ph type="ftr" sz="quarter" idx="3"/>
          </p:nvPr>
        </p:nvSpPr>
        <p:spPr bwMode="auto">
          <a:xfrm>
            <a:off x="3657600" y="64008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GB" altLang="en-US"/>
          </a:p>
        </p:txBody>
      </p:sp>
      <p:sp>
        <p:nvSpPr>
          <p:cNvPr id="1030" name="Rectangle 6"/>
          <p:cNvSpPr>
            <a:spLocks noGrp="1" noChangeArrowheads="1"/>
          </p:cNvSpPr>
          <p:nvPr>
            <p:ph type="sldNum" sz="quarter" idx="4"/>
          </p:nvPr>
        </p:nvSpPr>
        <p:spPr bwMode="auto">
          <a:xfrm>
            <a:off x="6858000" y="64008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fld id="{56C8BD52-0EBE-4418-B561-BF7485C0488F}"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1" fontAlgn="base" hangingPunct="1">
        <a:lnSpc>
          <a:spcPct val="80000"/>
        </a:lnSpc>
        <a:spcBef>
          <a:spcPct val="0"/>
        </a:spcBef>
        <a:spcAft>
          <a:spcPct val="0"/>
        </a:spcAft>
        <a:defRPr sz="3600">
          <a:solidFill>
            <a:schemeClr val="tx2"/>
          </a:solidFill>
          <a:latin typeface="+mj-lt"/>
          <a:ea typeface="+mj-ea"/>
          <a:cs typeface="+mj-cs"/>
        </a:defRPr>
      </a:lvl1pPr>
      <a:lvl2pPr algn="l" rtl="0" eaLnBrk="1" fontAlgn="base" hangingPunct="1">
        <a:lnSpc>
          <a:spcPct val="80000"/>
        </a:lnSpc>
        <a:spcBef>
          <a:spcPct val="0"/>
        </a:spcBef>
        <a:spcAft>
          <a:spcPct val="0"/>
        </a:spcAft>
        <a:defRPr sz="3600">
          <a:solidFill>
            <a:schemeClr val="tx2"/>
          </a:solidFill>
          <a:latin typeface="Arial Black" pitchFamily="34" charset="0"/>
        </a:defRPr>
      </a:lvl2pPr>
      <a:lvl3pPr algn="l" rtl="0" eaLnBrk="1" fontAlgn="base" hangingPunct="1">
        <a:lnSpc>
          <a:spcPct val="80000"/>
        </a:lnSpc>
        <a:spcBef>
          <a:spcPct val="0"/>
        </a:spcBef>
        <a:spcAft>
          <a:spcPct val="0"/>
        </a:spcAft>
        <a:defRPr sz="3600">
          <a:solidFill>
            <a:schemeClr val="tx2"/>
          </a:solidFill>
          <a:latin typeface="Arial Black" pitchFamily="34" charset="0"/>
        </a:defRPr>
      </a:lvl3pPr>
      <a:lvl4pPr algn="l" rtl="0" eaLnBrk="1" fontAlgn="base" hangingPunct="1">
        <a:lnSpc>
          <a:spcPct val="80000"/>
        </a:lnSpc>
        <a:spcBef>
          <a:spcPct val="0"/>
        </a:spcBef>
        <a:spcAft>
          <a:spcPct val="0"/>
        </a:spcAft>
        <a:defRPr sz="3600">
          <a:solidFill>
            <a:schemeClr val="tx2"/>
          </a:solidFill>
          <a:latin typeface="Arial Black" pitchFamily="34" charset="0"/>
        </a:defRPr>
      </a:lvl4pPr>
      <a:lvl5pPr algn="l" rtl="0" eaLnBrk="1" fontAlgn="base" hangingPunct="1">
        <a:lnSpc>
          <a:spcPct val="80000"/>
        </a:lnSpc>
        <a:spcBef>
          <a:spcPct val="0"/>
        </a:spcBef>
        <a:spcAft>
          <a:spcPct val="0"/>
        </a:spcAft>
        <a:defRPr sz="3600">
          <a:solidFill>
            <a:schemeClr val="tx2"/>
          </a:solidFill>
          <a:latin typeface="Arial Black" pitchFamily="34" charset="0"/>
        </a:defRPr>
      </a:lvl5pPr>
      <a:lvl6pPr marL="457200" algn="l" rtl="0" eaLnBrk="1" fontAlgn="base" hangingPunct="1">
        <a:lnSpc>
          <a:spcPct val="80000"/>
        </a:lnSpc>
        <a:spcBef>
          <a:spcPct val="0"/>
        </a:spcBef>
        <a:spcAft>
          <a:spcPct val="0"/>
        </a:spcAft>
        <a:defRPr sz="3600">
          <a:solidFill>
            <a:schemeClr val="tx2"/>
          </a:solidFill>
          <a:latin typeface="Arial Black" pitchFamily="34" charset="0"/>
        </a:defRPr>
      </a:lvl6pPr>
      <a:lvl7pPr marL="914400" algn="l" rtl="0" eaLnBrk="1" fontAlgn="base" hangingPunct="1">
        <a:lnSpc>
          <a:spcPct val="80000"/>
        </a:lnSpc>
        <a:spcBef>
          <a:spcPct val="0"/>
        </a:spcBef>
        <a:spcAft>
          <a:spcPct val="0"/>
        </a:spcAft>
        <a:defRPr sz="3600">
          <a:solidFill>
            <a:schemeClr val="tx2"/>
          </a:solidFill>
          <a:latin typeface="Arial Black" pitchFamily="34" charset="0"/>
        </a:defRPr>
      </a:lvl7pPr>
      <a:lvl8pPr marL="1371600" algn="l" rtl="0" eaLnBrk="1" fontAlgn="base" hangingPunct="1">
        <a:lnSpc>
          <a:spcPct val="80000"/>
        </a:lnSpc>
        <a:spcBef>
          <a:spcPct val="0"/>
        </a:spcBef>
        <a:spcAft>
          <a:spcPct val="0"/>
        </a:spcAft>
        <a:defRPr sz="3600">
          <a:solidFill>
            <a:schemeClr val="tx2"/>
          </a:solidFill>
          <a:latin typeface="Arial Black" pitchFamily="34" charset="0"/>
        </a:defRPr>
      </a:lvl8pPr>
      <a:lvl9pPr marL="1828800" algn="l" rtl="0" eaLnBrk="1" fontAlgn="base" hangingPunct="1">
        <a:lnSpc>
          <a:spcPct val="80000"/>
        </a:lnSpc>
        <a:spcBef>
          <a:spcPct val="0"/>
        </a:spcBef>
        <a:spcAft>
          <a:spcPct val="0"/>
        </a:spcAft>
        <a:defRPr sz="3600">
          <a:solidFill>
            <a:schemeClr val="tx2"/>
          </a:solidFill>
          <a:latin typeface="Arial Black"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476672"/>
            <a:ext cx="8153400" cy="1165225"/>
          </a:xfrm>
        </p:spPr>
        <p:txBody>
          <a:bodyPr/>
          <a:lstStyle/>
          <a:p>
            <a:r>
              <a:rPr lang="en-GB" sz="3200" dirty="0" err="1" smtClean="0">
                <a:latin typeface="Arial Rounded MT Bold" panose="020F0704030504030204" pitchFamily="34" charset="0"/>
              </a:rPr>
              <a:t>Interlend</a:t>
            </a:r>
            <a:r>
              <a:rPr lang="en-GB" sz="3200" dirty="0" smtClean="0">
                <a:latin typeface="Arial Rounded MT Bold" panose="020F0704030504030204" pitchFamily="34" charset="0"/>
              </a:rPr>
              <a:t> 2015: </a:t>
            </a:r>
            <a:r>
              <a:rPr lang="en-GB" sz="3200" dirty="0" err="1" smtClean="0">
                <a:latin typeface="Arial Rounded MT Bold" panose="020F0704030504030204" pitchFamily="34" charset="0"/>
              </a:rPr>
              <a:t>Interlending</a:t>
            </a:r>
            <a:r>
              <a:rPr lang="en-GB" sz="3200" dirty="0" smtClean="0">
                <a:latin typeface="Arial Rounded MT Bold" panose="020F0704030504030204" pitchFamily="34" charset="0"/>
              </a:rPr>
              <a:t> at a Crossroads</a:t>
            </a:r>
            <a:endParaRPr lang="en-GB" sz="3200" dirty="0">
              <a:latin typeface="Arial Rounded MT Bold" panose="020F0704030504030204" pitchFamily="34" charset="0"/>
            </a:endParaRPr>
          </a:p>
        </p:txBody>
      </p:sp>
      <p:sp>
        <p:nvSpPr>
          <p:cNvPr id="3" name="Subtitle 2"/>
          <p:cNvSpPr>
            <a:spLocks noGrp="1"/>
          </p:cNvSpPr>
          <p:nvPr>
            <p:ph type="subTitle" idx="1"/>
          </p:nvPr>
        </p:nvSpPr>
        <p:spPr>
          <a:xfrm>
            <a:off x="616892" y="2060848"/>
            <a:ext cx="7987555" cy="1512168"/>
          </a:xfrm>
          <a:solidFill>
            <a:schemeClr val="bg1"/>
          </a:solidFill>
        </p:spPr>
        <p:txBody>
          <a:bodyPr/>
          <a:lstStyle/>
          <a:p>
            <a:pPr algn="ctr"/>
            <a:r>
              <a:rPr lang="en-GB" dirty="0" smtClean="0"/>
              <a:t>Instant fulfilment:  Using Patron Driven Acquisitions to satisfy  Interlibrary Loans at the University of Sussex</a:t>
            </a:r>
            <a:endParaRPr lang="en-GB" dirty="0"/>
          </a:p>
          <a:p>
            <a:endParaRPr lang="en-GB" sz="2000" dirty="0"/>
          </a:p>
        </p:txBody>
      </p:sp>
      <p:sp>
        <p:nvSpPr>
          <p:cNvPr id="4" name="TextBox 3"/>
          <p:cNvSpPr txBox="1"/>
          <p:nvPr/>
        </p:nvSpPr>
        <p:spPr>
          <a:xfrm>
            <a:off x="539552" y="6237312"/>
            <a:ext cx="8280920" cy="369332"/>
          </a:xfrm>
          <a:prstGeom prst="rect">
            <a:avLst/>
          </a:prstGeom>
          <a:noFill/>
        </p:spPr>
        <p:txBody>
          <a:bodyPr wrap="square" rtlCol="0">
            <a:spAutoFit/>
          </a:bodyPr>
          <a:lstStyle/>
          <a:p>
            <a:r>
              <a:rPr lang="en-GB" dirty="0" smtClean="0"/>
              <a:t>Annette Moore, Technical Services Librarian, University of Sussex, June 2015</a:t>
            </a:r>
            <a:endParaRPr lang="en-GB" dirty="0"/>
          </a:p>
        </p:txBody>
      </p:sp>
    </p:spTree>
    <p:extLst>
      <p:ext uri="{BB962C8B-B14F-4D97-AF65-F5344CB8AC3E}">
        <p14:creationId xmlns:p14="http://schemas.microsoft.com/office/powerpoint/2010/main" val="42039820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Online request form: Book Request</a:t>
            </a:r>
            <a:endParaRPr lang="en-GB" sz="2800" dirty="0"/>
          </a:p>
        </p:txBody>
      </p:sp>
      <p:sp>
        <p:nvSpPr>
          <p:cNvPr id="4" name="Slide Number Placeholder 3"/>
          <p:cNvSpPr>
            <a:spLocks noGrp="1"/>
          </p:cNvSpPr>
          <p:nvPr>
            <p:ph type="sldNum" sz="quarter" idx="12"/>
          </p:nvPr>
        </p:nvSpPr>
        <p:spPr/>
        <p:txBody>
          <a:bodyPr/>
          <a:lstStyle/>
          <a:p>
            <a:fld id="{FCCC2AD2-86CC-4418-A07C-542716E23091}" type="slidenum">
              <a:rPr lang="en-GB" altLang="en-US" smtClean="0"/>
              <a:pPr/>
              <a:t>10</a:t>
            </a:fld>
            <a:endParaRPr lang="en-GB" altLang="en-US"/>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39552" y="1628800"/>
            <a:ext cx="4107871" cy="4741168"/>
          </a:xfrm>
          <a:prstGeom prst="rect">
            <a:avLst/>
          </a:prstGeom>
          <a:noFill/>
          <a:ln w="9525">
            <a:solidFill>
              <a:schemeClr val="bg1">
                <a:lumMod val="50000"/>
              </a:schemeClr>
            </a:solidFill>
            <a:miter lim="800000"/>
            <a:headEnd/>
            <a:tailEnd/>
          </a:ln>
          <a:extLst>
            <a:ext uri="{909E8E84-426E-40DD-AFC4-6F175D3DCCD1}">
              <a14:hiddenFill xmlns:a14="http://schemas.microsoft.com/office/drawing/2010/main">
                <a:solidFill>
                  <a:schemeClr val="accent1"/>
                </a:solidFill>
              </a14:hiddenFill>
            </a:ext>
          </a:extLst>
        </p:spPr>
      </p:pic>
      <p:sp>
        <p:nvSpPr>
          <p:cNvPr id="6" name="TextBox 5"/>
          <p:cNvSpPr txBox="1"/>
          <p:nvPr/>
        </p:nvSpPr>
        <p:spPr>
          <a:xfrm>
            <a:off x="4932040" y="1700808"/>
            <a:ext cx="2808312" cy="1754326"/>
          </a:xfrm>
          <a:prstGeom prst="rect">
            <a:avLst/>
          </a:prstGeom>
          <a:noFill/>
        </p:spPr>
        <p:txBody>
          <a:bodyPr wrap="square" rtlCol="0">
            <a:spAutoFit/>
          </a:bodyPr>
          <a:lstStyle/>
          <a:p>
            <a:r>
              <a:rPr lang="en-GB" dirty="0" smtClean="0">
                <a:latin typeface="Calibri" panose="020F0502020204030204" pitchFamily="34" charset="0"/>
              </a:rPr>
              <a:t>Charge for obtaining a  traditional ILL is  £2.</a:t>
            </a:r>
          </a:p>
          <a:p>
            <a:endParaRPr lang="en-GB" dirty="0">
              <a:latin typeface="Calibri" panose="020F0502020204030204" pitchFamily="34" charset="0"/>
            </a:endParaRPr>
          </a:p>
          <a:p>
            <a:r>
              <a:rPr lang="en-GB" dirty="0" smtClean="0">
                <a:latin typeface="Calibri" panose="020F0502020204030204" pitchFamily="34" charset="0"/>
              </a:rPr>
              <a:t>No charge for  satisfying by providing access to EBL ebook</a:t>
            </a:r>
            <a:endParaRPr lang="en-GB" dirty="0">
              <a:latin typeface="Calibri" panose="020F0502020204030204" pitchFamily="34" charset="0"/>
            </a:endParaRPr>
          </a:p>
        </p:txBody>
      </p:sp>
    </p:spTree>
    <p:extLst>
      <p:ext uri="{BB962C8B-B14F-4D97-AF65-F5344CB8AC3E}">
        <p14:creationId xmlns:p14="http://schemas.microsoft.com/office/powerpoint/2010/main" val="16664082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Running the Pilot</a:t>
            </a:r>
            <a:endParaRPr lang="en-GB" sz="2800" dirty="0"/>
          </a:p>
        </p:txBody>
      </p:sp>
      <p:sp>
        <p:nvSpPr>
          <p:cNvPr id="4" name="Slide Number Placeholder 3"/>
          <p:cNvSpPr>
            <a:spLocks noGrp="1"/>
          </p:cNvSpPr>
          <p:nvPr>
            <p:ph type="sldNum" sz="quarter" idx="12"/>
          </p:nvPr>
        </p:nvSpPr>
        <p:spPr/>
        <p:txBody>
          <a:bodyPr/>
          <a:lstStyle/>
          <a:p>
            <a:fld id="{FCCC2AD2-86CC-4418-A07C-542716E23091}" type="slidenum">
              <a:rPr lang="en-GB" altLang="en-US" smtClean="0"/>
              <a:pPr/>
              <a:t>11</a:t>
            </a:fld>
            <a:endParaRPr lang="en-GB" altLang="en-US"/>
          </a:p>
        </p:txBody>
      </p:sp>
      <p:sp>
        <p:nvSpPr>
          <p:cNvPr id="3" name="Content Placeholder 2"/>
          <p:cNvSpPr>
            <a:spLocks noGrp="1"/>
          </p:cNvSpPr>
          <p:nvPr>
            <p:ph idx="1"/>
          </p:nvPr>
        </p:nvSpPr>
        <p:spPr>
          <a:xfrm>
            <a:off x="539552" y="1412776"/>
            <a:ext cx="7776864" cy="4911823"/>
          </a:xfrm>
        </p:spPr>
        <p:txBody>
          <a:bodyPr/>
          <a:lstStyle/>
          <a:p>
            <a:pPr>
              <a:buFont typeface="Wingdings" panose="05000000000000000000" pitchFamily="2" charset="2"/>
              <a:buChar char="§"/>
            </a:pPr>
            <a:r>
              <a:rPr lang="en-GB" sz="2400" dirty="0" smtClean="0">
                <a:latin typeface="Calibri" panose="020F0502020204030204" pitchFamily="34" charset="0"/>
              </a:rPr>
              <a:t>Title search for all Book Requests on Library Search (Primo)</a:t>
            </a:r>
          </a:p>
          <a:p>
            <a:pPr>
              <a:buFont typeface="Wingdings" panose="05000000000000000000" pitchFamily="2" charset="2"/>
              <a:buChar char="§"/>
            </a:pPr>
            <a:r>
              <a:rPr lang="en-GB" sz="2400" dirty="0" smtClean="0">
                <a:latin typeface="Calibri" panose="020F0502020204030204" pitchFamily="34" charset="0"/>
              </a:rPr>
              <a:t>ISBN / title search in EBL full catalogue</a:t>
            </a:r>
          </a:p>
          <a:p>
            <a:pPr>
              <a:buFont typeface="Wingdings" panose="05000000000000000000" pitchFamily="2" charset="2"/>
              <a:buChar char="§"/>
            </a:pPr>
            <a:r>
              <a:rPr lang="en-GB" sz="2400" dirty="0" smtClean="0">
                <a:latin typeface="Calibri" panose="020F0502020204030204" pitchFamily="34" charset="0"/>
              </a:rPr>
              <a:t>If found on EBL, check price, activate the title, add to the ILL list and add fund code.</a:t>
            </a:r>
          </a:p>
          <a:p>
            <a:pPr>
              <a:buFont typeface="Wingdings" panose="05000000000000000000" pitchFamily="2" charset="2"/>
              <a:buChar char="§"/>
            </a:pPr>
            <a:r>
              <a:rPr lang="en-GB" sz="2400" dirty="0" smtClean="0">
                <a:latin typeface="Calibri" panose="020F0502020204030204" pitchFamily="34" charset="0"/>
              </a:rPr>
              <a:t>Notify user and send durable </a:t>
            </a:r>
            <a:r>
              <a:rPr lang="en-GB" sz="2400" dirty="0" err="1" smtClean="0">
                <a:latin typeface="Calibri" panose="020F0502020204030204" pitchFamily="34" charset="0"/>
              </a:rPr>
              <a:t>url</a:t>
            </a:r>
            <a:r>
              <a:rPr lang="en-GB" sz="2400" dirty="0" smtClean="0">
                <a:latin typeface="Calibri" panose="020F0502020204030204" pitchFamily="34" charset="0"/>
              </a:rPr>
              <a:t> link to access ebook.  </a:t>
            </a:r>
          </a:p>
          <a:p>
            <a:pPr>
              <a:buFont typeface="Wingdings" panose="05000000000000000000" pitchFamily="2" charset="2"/>
              <a:buChar char="§"/>
            </a:pPr>
            <a:r>
              <a:rPr lang="en-GB" sz="2400" dirty="0" smtClean="0">
                <a:latin typeface="Calibri" panose="020F0502020204030204" pitchFamily="34" charset="0"/>
              </a:rPr>
              <a:t>LMS Interlibrary Loan record updated as ‘satisfied by EBL’</a:t>
            </a:r>
          </a:p>
          <a:p>
            <a:pPr>
              <a:buFont typeface="Wingdings" panose="05000000000000000000" pitchFamily="2" charset="2"/>
              <a:buChar char="§"/>
            </a:pPr>
            <a:r>
              <a:rPr lang="en-GB" sz="2400" dirty="0" smtClean="0">
                <a:latin typeface="Calibri" panose="020F0502020204030204" pitchFamily="34" charset="0"/>
              </a:rPr>
              <a:t>Tracked spend and usage through </a:t>
            </a:r>
            <a:r>
              <a:rPr lang="en-GB" sz="2400" dirty="0" err="1" smtClean="0">
                <a:latin typeface="Calibri" panose="020F0502020204030204" pitchFamily="34" charset="0"/>
              </a:rPr>
              <a:t>LibCentral</a:t>
            </a:r>
            <a:r>
              <a:rPr lang="en-GB" sz="2400" dirty="0" smtClean="0">
                <a:latin typeface="Calibri" panose="020F0502020204030204" pitchFamily="34" charset="0"/>
              </a:rPr>
              <a:t> </a:t>
            </a:r>
          </a:p>
          <a:p>
            <a:pPr marL="0" indent="0">
              <a:buNone/>
            </a:pPr>
            <a:endParaRPr lang="en-GB" sz="2400" dirty="0">
              <a:latin typeface="Calibri" panose="020F0502020204030204" pitchFamily="34" charset="0"/>
            </a:endParaRPr>
          </a:p>
          <a:p>
            <a:pPr marL="0" indent="0">
              <a:buNone/>
            </a:pPr>
            <a:r>
              <a:rPr lang="en-GB" sz="2400" dirty="0" smtClean="0">
                <a:latin typeface="Calibri" panose="020F0502020204030204" pitchFamily="34" charset="0"/>
              </a:rPr>
              <a:t>Once an ebook title is activated, it becomes immediately visible in our Sussex EBL collection,  discoverable  from our Online Resources or Library Search.</a:t>
            </a:r>
          </a:p>
          <a:p>
            <a:endParaRPr lang="en-GB" dirty="0"/>
          </a:p>
        </p:txBody>
      </p:sp>
    </p:spTree>
    <p:extLst>
      <p:ext uri="{BB962C8B-B14F-4D97-AF65-F5344CB8AC3E}">
        <p14:creationId xmlns:p14="http://schemas.microsoft.com/office/powerpoint/2010/main" val="18669327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7927032" cy="685800"/>
          </a:xfrm>
        </p:spPr>
        <p:txBody>
          <a:bodyPr/>
          <a:lstStyle/>
          <a:p>
            <a:r>
              <a:rPr lang="en-GB" sz="2400" dirty="0" smtClean="0">
                <a:latin typeface="Arial Rounded MT Bold" panose="020F0704030504030204" pitchFamily="34" charset="0"/>
              </a:rPr>
              <a:t>What did the Pilot service tell us?</a:t>
            </a:r>
            <a:endParaRPr lang="en-GB" sz="2400" dirty="0">
              <a:latin typeface="Arial Rounded MT Bold" panose="020F0704030504030204" pitchFamily="34" charset="0"/>
            </a:endParaRPr>
          </a:p>
        </p:txBody>
      </p:sp>
      <p:sp>
        <p:nvSpPr>
          <p:cNvPr id="3" name="Content Placeholder 2"/>
          <p:cNvSpPr>
            <a:spLocks noGrp="1"/>
          </p:cNvSpPr>
          <p:nvPr>
            <p:ph idx="1"/>
          </p:nvPr>
        </p:nvSpPr>
        <p:spPr>
          <a:xfrm>
            <a:off x="381000" y="1295400"/>
            <a:ext cx="8295456" cy="1845568"/>
          </a:xfrm>
        </p:spPr>
        <p:txBody>
          <a:bodyPr/>
          <a:lstStyle/>
          <a:p>
            <a:pPr marL="0" indent="0">
              <a:buNone/>
            </a:pPr>
            <a:r>
              <a:rPr lang="en-GB" sz="2400" b="1" dirty="0" smtClean="0"/>
              <a:t>Availability</a:t>
            </a:r>
          </a:p>
          <a:p>
            <a:pPr marL="0" indent="0">
              <a:buNone/>
            </a:pPr>
            <a:endParaRPr lang="en-GB" sz="2400" dirty="0" smtClean="0"/>
          </a:p>
          <a:p>
            <a:pPr marL="0" indent="0">
              <a:buNone/>
            </a:pPr>
            <a:endParaRPr lang="en-GB" sz="24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3569" y="3250144"/>
            <a:ext cx="4383548" cy="29062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Slide Number Placeholder 4"/>
          <p:cNvSpPr>
            <a:spLocks noGrp="1"/>
          </p:cNvSpPr>
          <p:nvPr>
            <p:ph type="sldNum" sz="quarter" idx="12"/>
          </p:nvPr>
        </p:nvSpPr>
        <p:spPr/>
        <p:txBody>
          <a:bodyPr/>
          <a:lstStyle/>
          <a:p>
            <a:fld id="{FCCC2AD2-86CC-4418-A07C-542716E23091}" type="slidenum">
              <a:rPr lang="en-GB" altLang="en-US" smtClean="0"/>
              <a:pPr/>
              <a:t>12</a:t>
            </a:fld>
            <a:endParaRPr lang="en-GB" altLang="en-US"/>
          </a:p>
        </p:txBody>
      </p:sp>
      <p:sp>
        <p:nvSpPr>
          <p:cNvPr id="6" name="TextBox 5"/>
          <p:cNvSpPr txBox="1"/>
          <p:nvPr/>
        </p:nvSpPr>
        <p:spPr>
          <a:xfrm>
            <a:off x="539552" y="1772816"/>
            <a:ext cx="7920880" cy="1892826"/>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GB" dirty="0" smtClean="0"/>
              <a:t>24% of  ILL Book Request titles (238) were available through EBL</a:t>
            </a:r>
          </a:p>
          <a:p>
            <a:pPr marL="285750" indent="-285750">
              <a:lnSpc>
                <a:spcPct val="150000"/>
              </a:lnSpc>
              <a:buFont typeface="Arial" panose="020B0604020202020204" pitchFamily="34" charset="0"/>
              <a:buChar char="•"/>
            </a:pPr>
            <a:r>
              <a:rPr lang="en-GB" dirty="0" smtClean="0"/>
              <a:t>Of these, 220 were activated and 18 were not, as the requestor’s preference was for a print copy.</a:t>
            </a:r>
          </a:p>
          <a:p>
            <a:pPr marL="285750" indent="-285750">
              <a:buFont typeface="Arial" panose="020B0604020202020204" pitchFamily="34" charset="0"/>
              <a:buChar char="•"/>
            </a:pPr>
            <a:endParaRPr lang="en-GB" dirty="0" smtClean="0"/>
          </a:p>
          <a:p>
            <a:endParaRPr lang="en-GB" dirty="0"/>
          </a:p>
        </p:txBody>
      </p:sp>
      <p:sp>
        <p:nvSpPr>
          <p:cNvPr id="7" name="TextBox 6"/>
          <p:cNvSpPr txBox="1"/>
          <p:nvPr/>
        </p:nvSpPr>
        <p:spPr>
          <a:xfrm>
            <a:off x="5148064" y="2995094"/>
            <a:ext cx="2952328" cy="3416320"/>
          </a:xfrm>
          <a:prstGeom prst="rect">
            <a:avLst/>
          </a:prstGeom>
          <a:solidFill>
            <a:schemeClr val="accent6">
              <a:lumMod val="40000"/>
              <a:lumOff val="60000"/>
            </a:schemeClr>
          </a:solidFill>
        </p:spPr>
        <p:txBody>
          <a:bodyPr wrap="square" rtlCol="0">
            <a:spAutoFit/>
          </a:bodyPr>
          <a:lstStyle/>
          <a:p>
            <a:r>
              <a:rPr lang="en-GB" b="1" dirty="0" smtClean="0"/>
              <a:t>Reasons given for requiring print copy:</a:t>
            </a:r>
          </a:p>
          <a:p>
            <a:endParaRPr lang="en-GB" dirty="0"/>
          </a:p>
          <a:p>
            <a:r>
              <a:rPr lang="en-GB" dirty="0" smtClean="0"/>
              <a:t>Needing to read the entire book</a:t>
            </a:r>
          </a:p>
          <a:p>
            <a:endParaRPr lang="en-GB" dirty="0" smtClean="0"/>
          </a:p>
          <a:p>
            <a:r>
              <a:rPr lang="en-GB" dirty="0" smtClean="0"/>
              <a:t>Technical restrictions on number of pages that can be printed.</a:t>
            </a:r>
          </a:p>
          <a:p>
            <a:endParaRPr lang="en-GB" dirty="0"/>
          </a:p>
          <a:p>
            <a:r>
              <a:rPr lang="en-GB" dirty="0" smtClean="0"/>
              <a:t>Preference always for a print copy</a:t>
            </a:r>
            <a:endParaRPr lang="en-GB" dirty="0"/>
          </a:p>
        </p:txBody>
      </p:sp>
    </p:spTree>
    <p:extLst>
      <p:ext uri="{BB962C8B-B14F-4D97-AF65-F5344CB8AC3E}">
        <p14:creationId xmlns:p14="http://schemas.microsoft.com/office/powerpoint/2010/main" val="26068142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7927032" cy="685800"/>
          </a:xfrm>
        </p:spPr>
        <p:txBody>
          <a:bodyPr/>
          <a:lstStyle/>
          <a:p>
            <a:r>
              <a:rPr lang="en-GB" sz="2400" dirty="0" smtClean="0">
                <a:latin typeface="Arial Rounded MT Bold" panose="020F0704030504030204" pitchFamily="34" charset="0"/>
              </a:rPr>
              <a:t>What did the Pilot service tell us?</a:t>
            </a:r>
            <a:endParaRPr lang="en-GB" sz="2400" dirty="0">
              <a:latin typeface="Arial Rounded MT Bold" panose="020F0704030504030204" pitchFamily="34" charset="0"/>
            </a:endParaRPr>
          </a:p>
        </p:txBody>
      </p:sp>
      <p:sp>
        <p:nvSpPr>
          <p:cNvPr id="3" name="Content Placeholder 2"/>
          <p:cNvSpPr>
            <a:spLocks noGrp="1"/>
          </p:cNvSpPr>
          <p:nvPr>
            <p:ph idx="1"/>
          </p:nvPr>
        </p:nvSpPr>
        <p:spPr>
          <a:xfrm>
            <a:off x="251520" y="1295400"/>
            <a:ext cx="7901880" cy="1373188"/>
          </a:xfrm>
        </p:spPr>
        <p:txBody>
          <a:bodyPr/>
          <a:lstStyle/>
          <a:p>
            <a:pPr marL="0" indent="0">
              <a:buNone/>
            </a:pPr>
            <a:r>
              <a:rPr lang="en-GB" sz="2400" b="1" dirty="0" smtClean="0">
                <a:latin typeface="Calibri" panose="020F0502020204030204" pitchFamily="34" charset="0"/>
              </a:rPr>
              <a:t>Subject coverage</a:t>
            </a:r>
          </a:p>
          <a:p>
            <a:pPr marL="0" indent="0">
              <a:buNone/>
            </a:pPr>
            <a:r>
              <a:rPr lang="en-GB" sz="1800" dirty="0" smtClean="0">
                <a:latin typeface="Calibri" panose="020F0502020204030204" pitchFamily="34" charset="0"/>
              </a:rPr>
              <a:t>A breakdown of  traditional Interlibrary Loans by  requestor and department, gives  the top  5 subject areas as : English Literature, Art History, History,  International Relations and Politics and Media and Film.  </a:t>
            </a:r>
          </a:p>
          <a:p>
            <a:pPr marL="0" indent="0">
              <a:buNone/>
            </a:pPr>
            <a:endParaRPr lang="en-GB" sz="2400" dirty="0" smtClean="0"/>
          </a:p>
          <a:p>
            <a:pPr marL="0" indent="0">
              <a:buNone/>
            </a:pPr>
            <a:endParaRPr lang="en-GB" sz="2400" dirty="0" smtClean="0"/>
          </a:p>
          <a:p>
            <a:pPr marL="0" indent="0">
              <a:buNone/>
            </a:pPr>
            <a:endParaRPr lang="en-GB" sz="24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2668588"/>
            <a:ext cx="3240360" cy="32403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fld id="{FCCC2AD2-86CC-4418-A07C-542716E23091}" type="slidenum">
              <a:rPr lang="en-GB" altLang="en-US" smtClean="0"/>
              <a:pPr/>
              <a:t>13</a:t>
            </a:fld>
            <a:endParaRPr lang="en-GB" altLang="en-US"/>
          </a:p>
        </p:txBody>
      </p:sp>
      <p:sp>
        <p:nvSpPr>
          <p:cNvPr id="5" name="TextBox 4"/>
          <p:cNvSpPr txBox="1"/>
          <p:nvPr/>
        </p:nvSpPr>
        <p:spPr>
          <a:xfrm>
            <a:off x="4211960" y="2788357"/>
            <a:ext cx="3710112" cy="3000821"/>
          </a:xfrm>
          <a:prstGeom prst="rect">
            <a:avLst/>
          </a:prstGeom>
          <a:solidFill>
            <a:schemeClr val="accent6">
              <a:lumMod val="40000"/>
              <a:lumOff val="60000"/>
            </a:schemeClr>
          </a:solidFill>
        </p:spPr>
        <p:txBody>
          <a:bodyPr wrap="square" rtlCol="0">
            <a:spAutoFit/>
          </a:bodyPr>
          <a:lstStyle/>
          <a:p>
            <a:r>
              <a:rPr lang="en-GB" b="1" dirty="0" smtClean="0">
                <a:latin typeface="Calibri" panose="020F0502020204030204" pitchFamily="34" charset="0"/>
              </a:rPr>
              <a:t>Top 5 subject categories used to satisfy ILL with EBL:</a:t>
            </a:r>
          </a:p>
          <a:p>
            <a:endParaRPr lang="en-GB" dirty="0">
              <a:latin typeface="Calibri" panose="020F0502020204030204" pitchFamily="34" charset="0"/>
            </a:endParaRPr>
          </a:p>
          <a:p>
            <a:pPr>
              <a:lnSpc>
                <a:spcPct val="150000"/>
              </a:lnSpc>
            </a:pPr>
            <a:r>
              <a:rPr lang="en-GB" dirty="0" smtClean="0">
                <a:latin typeface="Calibri" panose="020F0502020204030204" pitchFamily="34" charset="0"/>
              </a:rPr>
              <a:t>Social Sciences :  51 titles</a:t>
            </a:r>
          </a:p>
          <a:p>
            <a:pPr>
              <a:lnSpc>
                <a:spcPct val="150000"/>
              </a:lnSpc>
            </a:pPr>
            <a:r>
              <a:rPr lang="en-GB" dirty="0" smtClean="0">
                <a:latin typeface="Calibri" panose="020F0502020204030204" pitchFamily="34" charset="0"/>
              </a:rPr>
              <a:t>Literature : 26 titles</a:t>
            </a:r>
          </a:p>
          <a:p>
            <a:pPr>
              <a:lnSpc>
                <a:spcPct val="150000"/>
              </a:lnSpc>
            </a:pPr>
            <a:r>
              <a:rPr lang="en-GB" dirty="0" smtClean="0">
                <a:latin typeface="Calibri" panose="020F0502020204030204" pitchFamily="34" charset="0"/>
              </a:rPr>
              <a:t>History : 21 titles</a:t>
            </a:r>
          </a:p>
          <a:p>
            <a:pPr>
              <a:lnSpc>
                <a:spcPct val="150000"/>
              </a:lnSpc>
            </a:pPr>
            <a:r>
              <a:rPr lang="en-GB" dirty="0" smtClean="0">
                <a:latin typeface="Calibri" panose="020F0502020204030204" pitchFamily="34" charset="0"/>
              </a:rPr>
              <a:t>Political science : 19 titles</a:t>
            </a:r>
          </a:p>
          <a:p>
            <a:pPr>
              <a:lnSpc>
                <a:spcPct val="150000"/>
              </a:lnSpc>
            </a:pPr>
            <a:r>
              <a:rPr lang="en-GB" dirty="0" smtClean="0">
                <a:latin typeface="Calibri" panose="020F0502020204030204" pitchFamily="34" charset="0"/>
              </a:rPr>
              <a:t>Fine Arts : 16 titles</a:t>
            </a:r>
            <a:endParaRPr lang="en-GB" dirty="0">
              <a:latin typeface="Calibri" panose="020F0502020204030204" pitchFamily="34" charset="0"/>
            </a:endParaRPr>
          </a:p>
        </p:txBody>
      </p:sp>
      <p:sp>
        <p:nvSpPr>
          <p:cNvPr id="6" name="TextBox 5"/>
          <p:cNvSpPr txBox="1"/>
          <p:nvPr/>
        </p:nvSpPr>
        <p:spPr>
          <a:xfrm>
            <a:off x="251520" y="5969198"/>
            <a:ext cx="7920880" cy="646331"/>
          </a:xfrm>
          <a:prstGeom prst="rect">
            <a:avLst/>
          </a:prstGeom>
          <a:noFill/>
        </p:spPr>
        <p:txBody>
          <a:bodyPr wrap="square" rtlCol="0">
            <a:spAutoFit/>
          </a:bodyPr>
          <a:lstStyle/>
          <a:p>
            <a:r>
              <a:rPr lang="en-GB" dirty="0" smtClean="0">
                <a:latin typeface="Calibri" panose="020F0502020204030204" pitchFamily="34" charset="0"/>
              </a:rPr>
              <a:t>With content from key academic publishers, EBL offers a wide range of academic material that matches the needs of our users.</a:t>
            </a:r>
            <a:endParaRPr lang="en-GB" dirty="0">
              <a:latin typeface="Calibri" panose="020F0502020204030204" pitchFamily="34" charset="0"/>
            </a:endParaRPr>
          </a:p>
        </p:txBody>
      </p:sp>
    </p:spTree>
    <p:extLst>
      <p:ext uri="{BB962C8B-B14F-4D97-AF65-F5344CB8AC3E}">
        <p14:creationId xmlns:p14="http://schemas.microsoft.com/office/powerpoint/2010/main" val="4076300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7927032" cy="685800"/>
          </a:xfrm>
        </p:spPr>
        <p:txBody>
          <a:bodyPr/>
          <a:lstStyle/>
          <a:p>
            <a:r>
              <a:rPr lang="en-GB" sz="2400" dirty="0" smtClean="0">
                <a:latin typeface="Arial Rounded MT Bold" panose="020F0704030504030204" pitchFamily="34" charset="0"/>
              </a:rPr>
              <a:t>What did the Pilot service tell us?</a:t>
            </a:r>
            <a:endParaRPr lang="en-GB" sz="2400" dirty="0">
              <a:latin typeface="Arial Rounded MT Bold" panose="020F0704030504030204" pitchFamily="34" charset="0"/>
            </a:endParaRPr>
          </a:p>
        </p:txBody>
      </p:sp>
      <p:sp>
        <p:nvSpPr>
          <p:cNvPr id="3" name="Content Placeholder 2"/>
          <p:cNvSpPr>
            <a:spLocks noGrp="1"/>
          </p:cNvSpPr>
          <p:nvPr>
            <p:ph idx="1"/>
          </p:nvPr>
        </p:nvSpPr>
        <p:spPr>
          <a:xfrm>
            <a:off x="381000" y="1295400"/>
            <a:ext cx="7772400" cy="4941912"/>
          </a:xfrm>
        </p:spPr>
        <p:txBody>
          <a:bodyPr/>
          <a:lstStyle/>
          <a:p>
            <a:pPr marL="0" indent="0">
              <a:buNone/>
            </a:pPr>
            <a:r>
              <a:rPr lang="en-GB" sz="2400" b="1" dirty="0" smtClean="0">
                <a:latin typeface="Calibri" panose="020F0502020204030204" pitchFamily="34" charset="0"/>
              </a:rPr>
              <a:t>Usage </a:t>
            </a:r>
          </a:p>
          <a:p>
            <a:pPr>
              <a:buFont typeface="Wingdings" panose="05000000000000000000" pitchFamily="2" charset="2"/>
              <a:buChar char="§"/>
            </a:pPr>
            <a:r>
              <a:rPr lang="en-GB" sz="2400" dirty="0" smtClean="0"/>
              <a:t>220 titles activated</a:t>
            </a:r>
          </a:p>
          <a:p>
            <a:pPr>
              <a:buFont typeface="Wingdings" panose="05000000000000000000" pitchFamily="2" charset="2"/>
              <a:buChar char="§"/>
            </a:pPr>
            <a:r>
              <a:rPr lang="en-GB" sz="2400" dirty="0" smtClean="0"/>
              <a:t>11%  of titles became automatic purchases</a:t>
            </a:r>
          </a:p>
          <a:p>
            <a:pPr>
              <a:buFont typeface="Wingdings" panose="05000000000000000000" pitchFamily="2" charset="2"/>
              <a:buChar char="§"/>
            </a:pPr>
            <a:r>
              <a:rPr lang="en-GB" sz="2400" dirty="0" smtClean="0"/>
              <a:t>30% of titles were only accessed once</a:t>
            </a:r>
          </a:p>
          <a:p>
            <a:pPr>
              <a:buFont typeface="Wingdings" panose="05000000000000000000" pitchFamily="2" charset="2"/>
              <a:buChar char="§"/>
            </a:pPr>
            <a:r>
              <a:rPr lang="en-GB" sz="2400" dirty="0" smtClean="0"/>
              <a:t>14% had two short loans</a:t>
            </a:r>
          </a:p>
          <a:p>
            <a:pPr>
              <a:buFont typeface="Wingdings" panose="05000000000000000000" pitchFamily="2" charset="2"/>
              <a:buChar char="§"/>
            </a:pPr>
            <a:r>
              <a:rPr lang="en-GB" sz="2400" dirty="0" smtClean="0"/>
              <a:t>15% had three short loans</a:t>
            </a:r>
          </a:p>
          <a:p>
            <a:pPr>
              <a:buFont typeface="Wingdings" panose="05000000000000000000" pitchFamily="2" charset="2"/>
              <a:buChar char="§"/>
            </a:pPr>
            <a:r>
              <a:rPr lang="en-GB" sz="2400" i="1" dirty="0" smtClean="0">
                <a:solidFill>
                  <a:srgbClr val="C00000"/>
                </a:solidFill>
              </a:rPr>
              <a:t>30% were browsed for less than 5 minutes therefore no loan triggered</a:t>
            </a:r>
          </a:p>
          <a:p>
            <a:pPr marL="0" indent="0">
              <a:buNone/>
            </a:pPr>
            <a:r>
              <a:rPr lang="en-GB" sz="2400" dirty="0" smtClean="0"/>
              <a:t>Does this last figure  equate to the number of traditional interlibrary loans returned  uncollected or unused? </a:t>
            </a:r>
          </a:p>
          <a:p>
            <a:pPr>
              <a:buFont typeface="Wingdings" panose="05000000000000000000" pitchFamily="2" charset="2"/>
              <a:buChar char="§"/>
            </a:pPr>
            <a:endParaRPr lang="en-GB" sz="2400" dirty="0" smtClean="0"/>
          </a:p>
          <a:p>
            <a:pPr>
              <a:buFont typeface="Wingdings" panose="05000000000000000000" pitchFamily="2" charset="2"/>
              <a:buChar char="§"/>
            </a:pPr>
            <a:endParaRPr lang="en-GB" sz="2400" dirty="0" smtClean="0"/>
          </a:p>
          <a:p>
            <a:pPr marL="0" indent="0">
              <a:buNone/>
            </a:pPr>
            <a:endParaRPr lang="en-GB" sz="2400" dirty="0" smtClean="0"/>
          </a:p>
          <a:p>
            <a:pPr marL="0" indent="0">
              <a:buNone/>
            </a:pPr>
            <a:endParaRPr lang="en-GB" sz="2400" dirty="0"/>
          </a:p>
        </p:txBody>
      </p:sp>
      <p:sp>
        <p:nvSpPr>
          <p:cNvPr id="4" name="Slide Number Placeholder 3"/>
          <p:cNvSpPr>
            <a:spLocks noGrp="1"/>
          </p:cNvSpPr>
          <p:nvPr>
            <p:ph type="sldNum" sz="quarter" idx="12"/>
          </p:nvPr>
        </p:nvSpPr>
        <p:spPr/>
        <p:txBody>
          <a:bodyPr/>
          <a:lstStyle/>
          <a:p>
            <a:fld id="{FCCC2AD2-86CC-4418-A07C-542716E23091}" type="slidenum">
              <a:rPr lang="en-GB" altLang="en-US" smtClean="0"/>
              <a:pPr/>
              <a:t>14</a:t>
            </a:fld>
            <a:endParaRPr lang="en-GB" altLang="en-US"/>
          </a:p>
        </p:txBody>
      </p:sp>
    </p:spTree>
    <p:extLst>
      <p:ext uri="{BB962C8B-B14F-4D97-AF65-F5344CB8AC3E}">
        <p14:creationId xmlns:p14="http://schemas.microsoft.com/office/powerpoint/2010/main" val="26051324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7927032" cy="685800"/>
          </a:xfrm>
        </p:spPr>
        <p:txBody>
          <a:bodyPr/>
          <a:lstStyle/>
          <a:p>
            <a:r>
              <a:rPr lang="en-GB" sz="2400" dirty="0" smtClean="0">
                <a:latin typeface="Arial Rounded MT Bold" panose="020F0704030504030204" pitchFamily="34" charset="0"/>
              </a:rPr>
              <a:t>What did the Pilot service tell us?</a:t>
            </a:r>
            <a:endParaRPr lang="en-GB" sz="2400" dirty="0">
              <a:latin typeface="Arial Rounded MT Bold" panose="020F0704030504030204" pitchFamily="34" charset="0"/>
            </a:endParaRPr>
          </a:p>
        </p:txBody>
      </p:sp>
      <p:sp>
        <p:nvSpPr>
          <p:cNvPr id="3" name="Content Placeholder 2"/>
          <p:cNvSpPr>
            <a:spLocks noGrp="1"/>
          </p:cNvSpPr>
          <p:nvPr>
            <p:ph idx="1"/>
          </p:nvPr>
        </p:nvSpPr>
        <p:spPr>
          <a:xfrm>
            <a:off x="381000" y="1295400"/>
            <a:ext cx="7772400" cy="4941912"/>
          </a:xfrm>
        </p:spPr>
        <p:txBody>
          <a:bodyPr/>
          <a:lstStyle/>
          <a:p>
            <a:pPr marL="0" indent="0">
              <a:buNone/>
            </a:pPr>
            <a:r>
              <a:rPr lang="en-GB" sz="2400" b="1" dirty="0" smtClean="0">
                <a:latin typeface="Calibri" panose="020F0502020204030204" pitchFamily="34" charset="0"/>
              </a:rPr>
              <a:t>Costs</a:t>
            </a:r>
          </a:p>
          <a:p>
            <a:pPr>
              <a:buFont typeface="Wingdings" panose="05000000000000000000" pitchFamily="2" charset="2"/>
              <a:buChar char="§"/>
            </a:pPr>
            <a:r>
              <a:rPr lang="en-GB" sz="2000" dirty="0" smtClean="0"/>
              <a:t>Total cost for access to 220 titles over 6 month pilot:  £3,874</a:t>
            </a:r>
          </a:p>
          <a:p>
            <a:pPr>
              <a:buFont typeface="Wingdings" panose="05000000000000000000" pitchFamily="2" charset="2"/>
              <a:buChar char="§"/>
            </a:pPr>
            <a:r>
              <a:rPr lang="en-GB" sz="2000" dirty="0" smtClean="0"/>
              <a:t>Average cost of an automatic purchase:     £78.08</a:t>
            </a:r>
          </a:p>
          <a:p>
            <a:pPr>
              <a:buFont typeface="Wingdings" panose="05000000000000000000" pitchFamily="2" charset="2"/>
              <a:buChar char="§"/>
            </a:pPr>
            <a:r>
              <a:rPr lang="en-GB" sz="2000" dirty="0" smtClean="0"/>
              <a:t>Average cost of  titles with 1-3 short loans: £15.38</a:t>
            </a:r>
          </a:p>
          <a:p>
            <a:pPr>
              <a:buFont typeface="Wingdings" panose="05000000000000000000" pitchFamily="2" charset="2"/>
              <a:buChar char="§"/>
            </a:pPr>
            <a:r>
              <a:rPr lang="en-GB" sz="2000" dirty="0" smtClean="0"/>
              <a:t>Overall average cost per title: £17.61</a:t>
            </a:r>
          </a:p>
          <a:p>
            <a:pPr>
              <a:buFont typeface="Wingdings" panose="05000000000000000000" pitchFamily="2" charset="2"/>
              <a:buChar char="§"/>
            </a:pPr>
            <a:r>
              <a:rPr lang="en-GB" sz="2000" dirty="0" smtClean="0"/>
              <a:t>Comparative cost for traditional ILL during the pilot: £12.50 (BL charge plus postage, minus £2 borrower charge)</a:t>
            </a:r>
          </a:p>
          <a:p>
            <a:pPr>
              <a:buFont typeface="Wingdings" panose="05000000000000000000" pitchFamily="2" charset="2"/>
              <a:buChar char="§"/>
            </a:pPr>
            <a:endParaRPr lang="en-GB" sz="2400" dirty="0" smtClean="0"/>
          </a:p>
          <a:p>
            <a:pPr marL="0" indent="0">
              <a:buNone/>
            </a:pPr>
            <a:endParaRPr lang="en-GB" sz="2400" dirty="0" smtClean="0"/>
          </a:p>
          <a:p>
            <a:pPr marL="0" indent="0">
              <a:buNone/>
            </a:pPr>
            <a:endParaRPr lang="en-GB" sz="2400" dirty="0"/>
          </a:p>
          <a:p>
            <a:pPr marL="0" indent="0">
              <a:buNone/>
            </a:pPr>
            <a:endParaRPr lang="en-GB" sz="2400" dirty="0" smtClean="0"/>
          </a:p>
          <a:p>
            <a:pPr marL="0" indent="0">
              <a:buNone/>
            </a:pPr>
            <a:endParaRPr lang="en-GB" sz="2400" dirty="0"/>
          </a:p>
          <a:p>
            <a:pPr marL="0" indent="0">
              <a:buNone/>
            </a:pPr>
            <a:endParaRPr lang="en-GB" sz="2400" dirty="0" smtClean="0"/>
          </a:p>
          <a:p>
            <a:pPr marL="0" indent="0">
              <a:buNone/>
            </a:pPr>
            <a:endParaRPr lang="en-GB" sz="2400"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5255" y="4293096"/>
            <a:ext cx="6211679" cy="16879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fld id="{FCCC2AD2-86CC-4418-A07C-542716E23091}" type="slidenum">
              <a:rPr lang="en-GB" altLang="en-US" smtClean="0"/>
              <a:pPr/>
              <a:t>15</a:t>
            </a:fld>
            <a:endParaRPr lang="en-GB" altLang="en-US"/>
          </a:p>
        </p:txBody>
      </p:sp>
    </p:spTree>
    <p:extLst>
      <p:ext uri="{BB962C8B-B14F-4D97-AF65-F5344CB8AC3E}">
        <p14:creationId xmlns:p14="http://schemas.microsoft.com/office/powerpoint/2010/main" val="26293196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7927032" cy="685800"/>
          </a:xfrm>
        </p:spPr>
        <p:txBody>
          <a:bodyPr/>
          <a:lstStyle/>
          <a:p>
            <a:r>
              <a:rPr lang="en-GB" sz="2400" dirty="0" smtClean="0">
                <a:latin typeface="Arial Rounded MT Bold" panose="020F0704030504030204" pitchFamily="34" charset="0"/>
              </a:rPr>
              <a:t>What did the Pilot service tell us?</a:t>
            </a:r>
            <a:endParaRPr lang="en-GB" sz="2400" dirty="0">
              <a:latin typeface="Arial Rounded MT Bold" panose="020F0704030504030204" pitchFamily="34" charset="0"/>
            </a:endParaRPr>
          </a:p>
        </p:txBody>
      </p:sp>
      <p:sp>
        <p:nvSpPr>
          <p:cNvPr id="3" name="Content Placeholder 2"/>
          <p:cNvSpPr>
            <a:spLocks noGrp="1"/>
          </p:cNvSpPr>
          <p:nvPr>
            <p:ph idx="1"/>
          </p:nvPr>
        </p:nvSpPr>
        <p:spPr>
          <a:xfrm>
            <a:off x="381000" y="1295400"/>
            <a:ext cx="7772400" cy="4509864"/>
          </a:xfrm>
        </p:spPr>
        <p:txBody>
          <a:bodyPr/>
          <a:lstStyle/>
          <a:p>
            <a:pPr marL="0" indent="0">
              <a:buNone/>
            </a:pPr>
            <a:r>
              <a:rPr lang="en-GB" sz="2400" b="1" dirty="0" smtClean="0">
                <a:latin typeface="Calibri" panose="020F0502020204030204" pitchFamily="34" charset="0"/>
              </a:rPr>
              <a:t>User Activity :  Use by Borrower Type</a:t>
            </a:r>
          </a:p>
          <a:p>
            <a:pPr>
              <a:buFont typeface="Wingdings" panose="05000000000000000000" pitchFamily="2" charset="2"/>
              <a:buChar char="§"/>
            </a:pPr>
            <a:r>
              <a:rPr lang="en-GB" sz="2400" dirty="0" smtClean="0">
                <a:latin typeface="Calibri" panose="020F0502020204030204" pitchFamily="34" charset="0"/>
              </a:rPr>
              <a:t>Doctoral researchers : 37%</a:t>
            </a:r>
          </a:p>
          <a:p>
            <a:pPr>
              <a:buFont typeface="Wingdings" panose="05000000000000000000" pitchFamily="2" charset="2"/>
              <a:buChar char="§"/>
            </a:pPr>
            <a:r>
              <a:rPr lang="en-GB" sz="2400" dirty="0" smtClean="0">
                <a:latin typeface="Calibri" panose="020F0502020204030204" pitchFamily="34" charset="0"/>
              </a:rPr>
              <a:t>Taught postgraduates : 27%</a:t>
            </a:r>
          </a:p>
          <a:p>
            <a:pPr>
              <a:buFont typeface="Wingdings" panose="05000000000000000000" pitchFamily="2" charset="2"/>
              <a:buChar char="§"/>
            </a:pPr>
            <a:r>
              <a:rPr lang="en-GB" sz="2400" dirty="0" smtClean="0">
                <a:latin typeface="Calibri" panose="020F0502020204030204" pitchFamily="34" charset="0"/>
              </a:rPr>
              <a:t>Research staff : 23%</a:t>
            </a:r>
          </a:p>
          <a:p>
            <a:pPr>
              <a:buFont typeface="Wingdings" panose="05000000000000000000" pitchFamily="2" charset="2"/>
              <a:buChar char="§"/>
            </a:pPr>
            <a:r>
              <a:rPr lang="en-GB" sz="2400" dirty="0" smtClean="0">
                <a:latin typeface="Calibri" panose="020F0502020204030204" pitchFamily="34" charset="0"/>
              </a:rPr>
              <a:t>Undergraduates: 12%</a:t>
            </a:r>
          </a:p>
          <a:p>
            <a:pPr marL="0" indent="0">
              <a:buNone/>
            </a:pPr>
            <a:endParaRPr lang="en-GB" sz="2400" dirty="0" smtClean="0"/>
          </a:p>
          <a:p>
            <a:pPr marL="0" indent="0">
              <a:buNone/>
            </a:pPr>
            <a:endParaRPr lang="en-GB" sz="2400" dirty="0" smtClean="0"/>
          </a:p>
          <a:p>
            <a:pPr marL="0" indent="0">
              <a:buNone/>
            </a:pPr>
            <a:endParaRPr lang="en-GB" sz="2400"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3792464"/>
            <a:ext cx="4200872" cy="25570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fld id="{FCCC2AD2-86CC-4418-A07C-542716E23091}" type="slidenum">
              <a:rPr lang="en-GB" altLang="en-US" smtClean="0"/>
              <a:pPr/>
              <a:t>16</a:t>
            </a:fld>
            <a:endParaRPr lang="en-GB" altLang="en-US"/>
          </a:p>
        </p:txBody>
      </p:sp>
      <p:sp>
        <p:nvSpPr>
          <p:cNvPr id="6" name="TextBox 5"/>
          <p:cNvSpPr txBox="1"/>
          <p:nvPr/>
        </p:nvSpPr>
        <p:spPr>
          <a:xfrm>
            <a:off x="4860032" y="3794972"/>
            <a:ext cx="3312368" cy="2554545"/>
          </a:xfrm>
          <a:prstGeom prst="rect">
            <a:avLst/>
          </a:prstGeom>
          <a:solidFill>
            <a:schemeClr val="accent6">
              <a:lumMod val="40000"/>
              <a:lumOff val="60000"/>
            </a:schemeClr>
          </a:solidFill>
        </p:spPr>
        <p:txBody>
          <a:bodyPr wrap="square" rtlCol="0">
            <a:spAutoFit/>
          </a:bodyPr>
          <a:lstStyle/>
          <a:p>
            <a:r>
              <a:rPr lang="en-GB" sz="2000" dirty="0" smtClean="0">
                <a:latin typeface="Calibri" panose="020F0502020204030204" pitchFamily="34" charset="0"/>
              </a:rPr>
              <a:t>Similar figures for  the breakdown of  Interlibrary Loans by </a:t>
            </a:r>
            <a:r>
              <a:rPr lang="en-GB" sz="2000" i="1" dirty="0" smtClean="0">
                <a:latin typeface="Calibri" panose="020F0502020204030204" pitchFamily="34" charset="0"/>
              </a:rPr>
              <a:t>borrower type </a:t>
            </a:r>
            <a:r>
              <a:rPr lang="en-GB" sz="2000" dirty="0" smtClean="0">
                <a:latin typeface="Calibri" panose="020F0502020204030204" pitchFamily="34" charset="0"/>
              </a:rPr>
              <a:t>for traditional ILL service, indicates that </a:t>
            </a:r>
            <a:r>
              <a:rPr lang="en-GB" sz="2000" dirty="0">
                <a:latin typeface="Calibri" panose="020F0502020204030204" pitchFamily="34" charset="0"/>
              </a:rPr>
              <a:t>t</a:t>
            </a:r>
            <a:r>
              <a:rPr lang="en-GB" sz="2000" dirty="0" smtClean="0">
                <a:latin typeface="Calibri" panose="020F0502020204030204" pitchFamily="34" charset="0"/>
              </a:rPr>
              <a:t>he range of material  offered by EBL generally meets the needs of  our users.</a:t>
            </a:r>
            <a:endParaRPr lang="en-GB" sz="2000" dirty="0">
              <a:latin typeface="Calibri" panose="020F0502020204030204" pitchFamily="34" charset="0"/>
            </a:endParaRPr>
          </a:p>
        </p:txBody>
      </p:sp>
    </p:spTree>
    <p:extLst>
      <p:ext uri="{BB962C8B-B14F-4D97-AF65-F5344CB8AC3E}">
        <p14:creationId xmlns:p14="http://schemas.microsoft.com/office/powerpoint/2010/main" val="32200646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7927032" cy="685800"/>
          </a:xfrm>
        </p:spPr>
        <p:txBody>
          <a:bodyPr/>
          <a:lstStyle/>
          <a:p>
            <a:r>
              <a:rPr lang="en-GB" sz="2400" dirty="0" smtClean="0">
                <a:latin typeface="Arial Rounded MT Bold" panose="020F0704030504030204" pitchFamily="34" charset="0"/>
              </a:rPr>
              <a:t>What did the Pilot service tell us?</a:t>
            </a:r>
            <a:endParaRPr lang="en-GB" sz="2400" dirty="0">
              <a:latin typeface="Arial Rounded MT Bold" panose="020F0704030504030204" pitchFamily="34" charset="0"/>
            </a:endParaRPr>
          </a:p>
        </p:txBody>
      </p:sp>
      <p:sp>
        <p:nvSpPr>
          <p:cNvPr id="3" name="Content Placeholder 2"/>
          <p:cNvSpPr>
            <a:spLocks noGrp="1"/>
          </p:cNvSpPr>
          <p:nvPr>
            <p:ph idx="1"/>
          </p:nvPr>
        </p:nvSpPr>
        <p:spPr>
          <a:xfrm>
            <a:off x="381000" y="1295400"/>
            <a:ext cx="7772400" cy="4509864"/>
          </a:xfrm>
        </p:spPr>
        <p:txBody>
          <a:bodyPr/>
          <a:lstStyle/>
          <a:p>
            <a:pPr marL="0" indent="0">
              <a:buNone/>
            </a:pPr>
            <a:r>
              <a:rPr lang="en-GB" sz="2400" b="1" dirty="0" smtClean="0">
                <a:latin typeface="Calibri" panose="020F0502020204030204" pitchFamily="34" charset="0"/>
              </a:rPr>
              <a:t>User Activity :  usage types</a:t>
            </a:r>
          </a:p>
          <a:p>
            <a:r>
              <a:rPr lang="en-GB" sz="2400" dirty="0" smtClean="0"/>
              <a:t>Significant use of the </a:t>
            </a:r>
            <a:r>
              <a:rPr lang="en-GB" sz="2400" b="1" i="1" dirty="0" smtClean="0"/>
              <a:t>free browse period </a:t>
            </a:r>
            <a:r>
              <a:rPr lang="en-GB" sz="2400" dirty="0" smtClean="0"/>
              <a:t>was an unexpected outcome.  Initial concerns were that most usage would result in an automatic purchase.  </a:t>
            </a:r>
          </a:p>
          <a:p>
            <a:r>
              <a:rPr lang="en-GB" sz="2400" dirty="0" smtClean="0"/>
              <a:t>50% of titles were downloaded to  a range of devices, with very few technical queries or problems.</a:t>
            </a:r>
          </a:p>
          <a:p>
            <a:endParaRPr lang="en-GB" sz="2400" dirty="0" smtClean="0"/>
          </a:p>
          <a:p>
            <a:pPr marL="0" indent="0">
              <a:buNone/>
            </a:pPr>
            <a:endParaRPr lang="en-GB" sz="2400" dirty="0" smtClean="0"/>
          </a:p>
          <a:p>
            <a:pPr marL="0" indent="0">
              <a:buNone/>
            </a:pPr>
            <a:endParaRPr lang="en-GB" sz="2400" dirty="0" smtClean="0"/>
          </a:p>
          <a:p>
            <a:pPr marL="0" indent="0">
              <a:buNone/>
            </a:pPr>
            <a:endParaRPr lang="en-GB" sz="2400"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4005064"/>
            <a:ext cx="3859882" cy="23346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fld id="{FCCC2AD2-86CC-4418-A07C-542716E23091}" type="slidenum">
              <a:rPr lang="en-GB" altLang="en-US" smtClean="0"/>
              <a:pPr/>
              <a:t>17</a:t>
            </a:fld>
            <a:endParaRPr lang="en-GB" altLang="en-US"/>
          </a:p>
        </p:txBody>
      </p:sp>
    </p:spTree>
    <p:extLst>
      <p:ext uri="{BB962C8B-B14F-4D97-AF65-F5344CB8AC3E}">
        <p14:creationId xmlns:p14="http://schemas.microsoft.com/office/powerpoint/2010/main" val="3826264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7927032" cy="685800"/>
          </a:xfrm>
        </p:spPr>
        <p:txBody>
          <a:bodyPr/>
          <a:lstStyle/>
          <a:p>
            <a:r>
              <a:rPr lang="en-GB" sz="2400" dirty="0" smtClean="0">
                <a:latin typeface="Arial Rounded MT Bold" panose="020F0704030504030204" pitchFamily="34" charset="0"/>
              </a:rPr>
              <a:t>What did the Pilot service tell us?</a:t>
            </a:r>
            <a:endParaRPr lang="en-GB" sz="2400" dirty="0">
              <a:latin typeface="Arial Rounded MT Bold" panose="020F0704030504030204" pitchFamily="34" charset="0"/>
            </a:endParaRPr>
          </a:p>
        </p:txBody>
      </p:sp>
      <p:sp>
        <p:nvSpPr>
          <p:cNvPr id="3" name="Content Placeholder 2"/>
          <p:cNvSpPr>
            <a:spLocks noGrp="1"/>
          </p:cNvSpPr>
          <p:nvPr>
            <p:ph idx="1"/>
          </p:nvPr>
        </p:nvSpPr>
        <p:spPr>
          <a:xfrm>
            <a:off x="393597" y="1196752"/>
            <a:ext cx="7772400" cy="2925688"/>
          </a:xfrm>
        </p:spPr>
        <p:txBody>
          <a:bodyPr/>
          <a:lstStyle/>
          <a:p>
            <a:pPr marL="0" indent="0">
              <a:buNone/>
            </a:pPr>
            <a:r>
              <a:rPr lang="en-GB" sz="2400" b="1" dirty="0" smtClean="0">
                <a:latin typeface="Calibri" panose="020F0502020204030204" pitchFamily="34" charset="0"/>
              </a:rPr>
              <a:t>User Activity:  viewing and printing</a:t>
            </a:r>
          </a:p>
          <a:p>
            <a:pPr>
              <a:buFont typeface="Wingdings" panose="05000000000000000000" pitchFamily="2" charset="2"/>
              <a:buChar char="§"/>
            </a:pPr>
            <a:r>
              <a:rPr lang="en-GB" sz="2400" dirty="0" smtClean="0">
                <a:latin typeface="Calibri" panose="020F0502020204030204" pitchFamily="34" charset="0"/>
              </a:rPr>
              <a:t>Average viewing time for a title: 24 minutes</a:t>
            </a:r>
          </a:p>
          <a:p>
            <a:pPr>
              <a:buFont typeface="Wingdings" panose="05000000000000000000" pitchFamily="2" charset="2"/>
              <a:buChar char="§"/>
            </a:pPr>
            <a:r>
              <a:rPr lang="en-GB" sz="2400" dirty="0" smtClean="0">
                <a:latin typeface="Calibri" panose="020F0502020204030204" pitchFamily="34" charset="0"/>
              </a:rPr>
              <a:t>Average number of pages viewed: 36</a:t>
            </a:r>
          </a:p>
          <a:p>
            <a:pPr>
              <a:buFont typeface="Wingdings" panose="05000000000000000000" pitchFamily="2" charset="2"/>
              <a:buChar char="§"/>
            </a:pPr>
            <a:r>
              <a:rPr lang="en-GB" sz="2400" dirty="0" smtClean="0">
                <a:latin typeface="Calibri" panose="020F0502020204030204" pitchFamily="34" charset="0"/>
              </a:rPr>
              <a:t>Users </a:t>
            </a:r>
            <a:r>
              <a:rPr lang="en-GB" sz="2400" i="1" dirty="0" smtClean="0">
                <a:latin typeface="Calibri" panose="020F0502020204030204" pitchFamily="34" charset="0"/>
              </a:rPr>
              <a:t>dipping in </a:t>
            </a:r>
            <a:r>
              <a:rPr lang="en-GB" sz="2400" dirty="0" smtClean="0">
                <a:latin typeface="Calibri" panose="020F0502020204030204" pitchFamily="34" charset="0"/>
              </a:rPr>
              <a:t>to a book rather than reading cover to cover</a:t>
            </a:r>
          </a:p>
          <a:p>
            <a:pPr>
              <a:buFont typeface="Wingdings" panose="05000000000000000000" pitchFamily="2" charset="2"/>
              <a:buChar char="§"/>
            </a:pPr>
            <a:r>
              <a:rPr lang="en-GB" sz="2400" dirty="0" smtClean="0">
                <a:latin typeface="Calibri" panose="020F0502020204030204" pitchFamily="34" charset="0"/>
              </a:rPr>
              <a:t>Average number of pages printed: 3</a:t>
            </a:r>
          </a:p>
          <a:p>
            <a:pPr>
              <a:buFont typeface="Wingdings" panose="05000000000000000000" pitchFamily="2" charset="2"/>
              <a:buChar char="§"/>
            </a:pPr>
            <a:r>
              <a:rPr lang="en-GB" sz="2400" dirty="0" smtClean="0">
                <a:latin typeface="Calibri" panose="020F0502020204030204" pitchFamily="34" charset="0"/>
              </a:rPr>
              <a:t>Minimal copying of text from pages to another source</a:t>
            </a:r>
          </a:p>
          <a:p>
            <a:pPr>
              <a:buFont typeface="Wingdings" panose="05000000000000000000" pitchFamily="2" charset="2"/>
              <a:buChar char="§"/>
            </a:pPr>
            <a:endParaRPr lang="en-GB" sz="2400" dirty="0" smtClean="0">
              <a:latin typeface="Calibri" panose="020F0502020204030204" pitchFamily="34" charset="0"/>
            </a:endParaRPr>
          </a:p>
          <a:p>
            <a:pPr>
              <a:buFont typeface="Wingdings" panose="05000000000000000000" pitchFamily="2" charset="2"/>
              <a:buChar char="§"/>
            </a:pPr>
            <a:endParaRPr lang="en-GB" sz="2400" dirty="0" smtClean="0">
              <a:latin typeface="Calibri" panose="020F0502020204030204" pitchFamily="34" charset="0"/>
            </a:endParaRPr>
          </a:p>
          <a:p>
            <a:pPr marL="0" indent="0">
              <a:buNone/>
            </a:pPr>
            <a:endParaRPr lang="en-GB" sz="2400" dirty="0" smtClean="0"/>
          </a:p>
          <a:p>
            <a:pPr marL="0" indent="0">
              <a:buNone/>
            </a:pPr>
            <a:endParaRPr lang="en-GB" sz="2400" dirty="0" smtClean="0"/>
          </a:p>
          <a:p>
            <a:pPr marL="0" indent="0">
              <a:buNone/>
            </a:pPr>
            <a:endParaRPr lang="en-GB" sz="2400"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0144" y="4249648"/>
            <a:ext cx="3886778" cy="22194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fld id="{FCCC2AD2-86CC-4418-A07C-542716E23091}" type="slidenum">
              <a:rPr lang="en-GB" altLang="en-US" smtClean="0"/>
              <a:pPr/>
              <a:t>18</a:t>
            </a:fld>
            <a:endParaRPr lang="en-GB" altLang="en-US"/>
          </a:p>
        </p:txBody>
      </p:sp>
    </p:spTree>
    <p:extLst>
      <p:ext uri="{BB962C8B-B14F-4D97-AF65-F5344CB8AC3E}">
        <p14:creationId xmlns:p14="http://schemas.microsoft.com/office/powerpoint/2010/main" val="9255894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7927032" cy="685800"/>
          </a:xfrm>
        </p:spPr>
        <p:txBody>
          <a:bodyPr/>
          <a:lstStyle/>
          <a:p>
            <a:r>
              <a:rPr lang="en-GB" sz="2400" dirty="0" smtClean="0">
                <a:latin typeface="Arial Rounded MT Bold" panose="020F0704030504030204" pitchFamily="34" charset="0"/>
              </a:rPr>
              <a:t>Summary of key findings</a:t>
            </a:r>
            <a:endParaRPr lang="en-GB" sz="2400" dirty="0">
              <a:latin typeface="Arial Rounded MT Bold" panose="020F0704030504030204" pitchFamily="34" charset="0"/>
            </a:endParaRPr>
          </a:p>
        </p:txBody>
      </p:sp>
      <p:sp>
        <p:nvSpPr>
          <p:cNvPr id="3" name="Content Placeholder 2"/>
          <p:cNvSpPr>
            <a:spLocks noGrp="1"/>
          </p:cNvSpPr>
          <p:nvPr>
            <p:ph idx="1"/>
          </p:nvPr>
        </p:nvSpPr>
        <p:spPr>
          <a:xfrm>
            <a:off x="381000" y="1295400"/>
            <a:ext cx="8151440" cy="4005808"/>
          </a:xfrm>
        </p:spPr>
        <p:txBody>
          <a:bodyPr/>
          <a:lstStyle/>
          <a:p>
            <a:r>
              <a:rPr lang="en-GB" sz="1800" dirty="0" smtClean="0"/>
              <a:t>Overall the feedback from users has been very positive</a:t>
            </a:r>
          </a:p>
          <a:p>
            <a:r>
              <a:rPr lang="en-GB" sz="1800" dirty="0" smtClean="0"/>
              <a:t>Users very impressed with the speed of delivery offered by desktop delivery for Book Requests. </a:t>
            </a:r>
          </a:p>
          <a:p>
            <a:r>
              <a:rPr lang="en-GB" sz="1800" dirty="0" smtClean="0"/>
              <a:t>A small number of users would always prefer a print copy, others would only prefer print copy if reading the whole book</a:t>
            </a:r>
          </a:p>
          <a:p>
            <a:r>
              <a:rPr lang="en-GB" sz="1800" dirty="0"/>
              <a:t>With </a:t>
            </a:r>
            <a:r>
              <a:rPr lang="en-GB" sz="1800" dirty="0" smtClean="0"/>
              <a:t>over 450,000 titles from </a:t>
            </a:r>
            <a:r>
              <a:rPr lang="en-GB" sz="1800" dirty="0"/>
              <a:t>key academic publishers, EBL offers a wide range of academic material that matches the needs of our users</a:t>
            </a:r>
            <a:r>
              <a:rPr lang="en-GB" sz="1800" dirty="0" smtClean="0"/>
              <a:t>. </a:t>
            </a:r>
          </a:p>
          <a:p>
            <a:r>
              <a:rPr lang="en-GB" sz="1800" dirty="0" smtClean="0"/>
              <a:t>24% of ILL book requests were available on EBL</a:t>
            </a:r>
          </a:p>
          <a:p>
            <a:r>
              <a:rPr lang="en-GB" sz="1800" dirty="0" smtClean="0"/>
              <a:t>Some interesting insights into user activity: browsing, time online,  number of pages viewed or printed </a:t>
            </a:r>
          </a:p>
          <a:p>
            <a:r>
              <a:rPr lang="en-GB" sz="1800" dirty="0" smtClean="0"/>
              <a:t>Overall </a:t>
            </a:r>
            <a:r>
              <a:rPr lang="en-GB" sz="1800" dirty="0"/>
              <a:t>average cost per title: £17.61 – comparable to the cost of a traditional interlibrary loan, additionally purchased 24 ebooks within this cost</a:t>
            </a:r>
            <a:r>
              <a:rPr lang="en-GB" sz="1800" dirty="0" smtClean="0"/>
              <a:t>.</a:t>
            </a:r>
          </a:p>
          <a:p>
            <a:endParaRPr lang="en-GB" sz="1800" dirty="0"/>
          </a:p>
          <a:p>
            <a:pPr marL="0" indent="0">
              <a:buNone/>
            </a:pPr>
            <a:r>
              <a:rPr lang="en-GB" sz="1800" dirty="0" smtClean="0"/>
              <a:t>We have continued to use EBL to satisfy ILL Book Requests, however pricing this year for short loans has gone up considerably,  particularly for some publishers, so we will need to re-evaluate costs for the year. </a:t>
            </a:r>
            <a:endParaRPr lang="en-GB" sz="1800" dirty="0"/>
          </a:p>
          <a:p>
            <a:endParaRPr lang="en-GB" sz="1800" dirty="0" smtClean="0"/>
          </a:p>
          <a:p>
            <a:endParaRPr lang="en-GB" sz="1800" dirty="0"/>
          </a:p>
          <a:p>
            <a:endParaRPr lang="en-GB" sz="2400" dirty="0"/>
          </a:p>
          <a:p>
            <a:endParaRPr lang="en-GB" sz="2400" dirty="0" smtClean="0"/>
          </a:p>
          <a:p>
            <a:endParaRPr lang="en-GB" sz="2400" dirty="0" smtClean="0"/>
          </a:p>
          <a:p>
            <a:pPr marL="0" indent="0">
              <a:buNone/>
            </a:pPr>
            <a:endParaRPr lang="en-GB" sz="2400" dirty="0" smtClean="0"/>
          </a:p>
          <a:p>
            <a:endParaRPr lang="en-GB" sz="2400" dirty="0" smtClean="0"/>
          </a:p>
          <a:p>
            <a:pPr marL="0" indent="0">
              <a:buNone/>
            </a:pPr>
            <a:endParaRPr lang="en-GB" sz="2400" dirty="0" smtClean="0"/>
          </a:p>
          <a:p>
            <a:pPr marL="0" indent="0">
              <a:buNone/>
            </a:pPr>
            <a:endParaRPr lang="en-GB" sz="2400" dirty="0" smtClean="0"/>
          </a:p>
          <a:p>
            <a:pPr marL="0" indent="0">
              <a:buNone/>
            </a:pPr>
            <a:endParaRPr lang="en-GB" sz="2400" dirty="0"/>
          </a:p>
        </p:txBody>
      </p:sp>
      <p:sp>
        <p:nvSpPr>
          <p:cNvPr id="4" name="Slide Number Placeholder 3"/>
          <p:cNvSpPr>
            <a:spLocks noGrp="1"/>
          </p:cNvSpPr>
          <p:nvPr>
            <p:ph type="sldNum" sz="quarter" idx="12"/>
          </p:nvPr>
        </p:nvSpPr>
        <p:spPr/>
        <p:txBody>
          <a:bodyPr/>
          <a:lstStyle/>
          <a:p>
            <a:fld id="{FCCC2AD2-86CC-4418-A07C-542716E23091}" type="slidenum">
              <a:rPr lang="en-GB" altLang="en-US" smtClean="0"/>
              <a:pPr/>
              <a:t>19</a:t>
            </a:fld>
            <a:endParaRPr lang="en-GB" altLang="en-US"/>
          </a:p>
        </p:txBody>
      </p:sp>
    </p:spTree>
    <p:extLst>
      <p:ext uri="{BB962C8B-B14F-4D97-AF65-F5344CB8AC3E}">
        <p14:creationId xmlns:p14="http://schemas.microsoft.com/office/powerpoint/2010/main" val="1844914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Rounded MT Bold" panose="020F0704030504030204" pitchFamily="34" charset="0"/>
              </a:rPr>
              <a:t>Introduction </a:t>
            </a:r>
            <a:endParaRPr lang="en-GB" dirty="0">
              <a:latin typeface="Arial Rounded MT Bold" panose="020F0704030504030204" pitchFamily="34" charset="0"/>
            </a:endParaRPr>
          </a:p>
        </p:txBody>
      </p:sp>
      <p:sp>
        <p:nvSpPr>
          <p:cNvPr id="3" name="Content Placeholder 2"/>
          <p:cNvSpPr>
            <a:spLocks noGrp="1"/>
          </p:cNvSpPr>
          <p:nvPr>
            <p:ph idx="1"/>
          </p:nvPr>
        </p:nvSpPr>
        <p:spPr>
          <a:xfrm>
            <a:off x="395536" y="1628800"/>
            <a:ext cx="7772400" cy="4536504"/>
          </a:xfrm>
        </p:spPr>
        <p:txBody>
          <a:bodyPr/>
          <a:lstStyle/>
          <a:p>
            <a:pPr>
              <a:buFont typeface="Wingdings" panose="05000000000000000000" pitchFamily="2" charset="2"/>
              <a:buChar char="§"/>
            </a:pPr>
            <a:r>
              <a:rPr lang="en-GB" dirty="0" smtClean="0">
                <a:latin typeface="Calibri" panose="020F0502020204030204" pitchFamily="34" charset="0"/>
              </a:rPr>
              <a:t>Patron Driven Acquisitions (PDA) at the University of Sussex</a:t>
            </a:r>
          </a:p>
          <a:p>
            <a:pPr>
              <a:buFont typeface="Wingdings" panose="05000000000000000000" pitchFamily="2" charset="2"/>
              <a:buChar char="§"/>
            </a:pPr>
            <a:r>
              <a:rPr lang="en-GB" dirty="0">
                <a:latin typeface="Calibri" panose="020F0502020204030204" pitchFamily="34" charset="0"/>
              </a:rPr>
              <a:t>Enhancing user services using </a:t>
            </a:r>
            <a:r>
              <a:rPr lang="en-GB" dirty="0" smtClean="0">
                <a:latin typeface="Calibri" panose="020F0502020204030204" pitchFamily="34" charset="0"/>
              </a:rPr>
              <a:t>EBL ebooks</a:t>
            </a:r>
          </a:p>
          <a:p>
            <a:pPr>
              <a:buFont typeface="Wingdings" panose="05000000000000000000" pitchFamily="2" charset="2"/>
              <a:buChar char="§"/>
            </a:pPr>
            <a:r>
              <a:rPr lang="en-GB" dirty="0" smtClean="0">
                <a:latin typeface="Calibri" panose="020F0502020204030204" pitchFamily="34" charset="0"/>
              </a:rPr>
              <a:t>Pilot Interlibrary Request service for instant fulfilment for  book requests using EBL ebooks</a:t>
            </a:r>
          </a:p>
          <a:p>
            <a:pPr>
              <a:buFont typeface="Wingdings" panose="05000000000000000000" pitchFamily="2" charset="2"/>
              <a:buChar char="§"/>
            </a:pPr>
            <a:r>
              <a:rPr lang="en-GB" dirty="0" smtClean="0">
                <a:latin typeface="Calibri" panose="020F0502020204030204" pitchFamily="34" charset="0"/>
              </a:rPr>
              <a:t>Results of the Pilot</a:t>
            </a:r>
          </a:p>
          <a:p>
            <a:pPr>
              <a:buFont typeface="Wingdings" panose="05000000000000000000" pitchFamily="2" charset="2"/>
              <a:buChar char="§"/>
            </a:pPr>
            <a:r>
              <a:rPr lang="en-GB" dirty="0" smtClean="0">
                <a:latin typeface="Calibri" panose="020F0502020204030204" pitchFamily="34" charset="0"/>
              </a:rPr>
              <a:t>Moving forward with ebooks</a:t>
            </a:r>
            <a:endParaRPr lang="en-GB"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FCCC2AD2-86CC-4418-A07C-542716E23091}" type="slidenum">
              <a:rPr lang="en-GB" altLang="en-US" smtClean="0"/>
              <a:pPr/>
              <a:t>2</a:t>
            </a:fld>
            <a:endParaRPr lang="en-GB" altLang="en-US"/>
          </a:p>
        </p:txBody>
      </p:sp>
    </p:spTree>
    <p:extLst>
      <p:ext uri="{BB962C8B-B14F-4D97-AF65-F5344CB8AC3E}">
        <p14:creationId xmlns:p14="http://schemas.microsoft.com/office/powerpoint/2010/main" val="9000357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Rounded MT Bold" panose="020F0704030504030204" pitchFamily="34" charset="0"/>
              </a:rPr>
              <a:t>Moving forward with ebooks …</a:t>
            </a:r>
            <a:endParaRPr lang="en-GB" dirty="0">
              <a:latin typeface="Arial Rounded MT Bold" panose="020F0704030504030204" pitchFamily="34" charset="0"/>
            </a:endParaRPr>
          </a:p>
        </p:txBody>
      </p:sp>
      <p:sp>
        <p:nvSpPr>
          <p:cNvPr id="3" name="Content Placeholder 2"/>
          <p:cNvSpPr>
            <a:spLocks noGrp="1"/>
          </p:cNvSpPr>
          <p:nvPr>
            <p:ph idx="1"/>
          </p:nvPr>
        </p:nvSpPr>
        <p:spPr>
          <a:xfrm>
            <a:off x="381000" y="1295400"/>
            <a:ext cx="7719392" cy="5029200"/>
          </a:xfrm>
        </p:spPr>
        <p:txBody>
          <a:bodyPr/>
          <a:lstStyle/>
          <a:p>
            <a:pPr marL="0" indent="0">
              <a:buNone/>
            </a:pPr>
            <a:endParaRPr lang="en-GB" sz="2400" dirty="0" smtClean="0"/>
          </a:p>
          <a:p>
            <a:pPr marL="0" indent="0">
              <a:buNone/>
            </a:pPr>
            <a:r>
              <a:rPr lang="en-GB" sz="2400" dirty="0" smtClean="0">
                <a:latin typeface="Calibri" panose="020F0502020204030204" pitchFamily="34" charset="0"/>
              </a:rPr>
              <a:t>Looking at other options for access to ebooks</a:t>
            </a:r>
          </a:p>
          <a:p>
            <a:r>
              <a:rPr lang="en-GB" sz="2400" dirty="0" smtClean="0">
                <a:latin typeface="Calibri" panose="020F0502020204030204" pitchFamily="34" charset="0"/>
              </a:rPr>
              <a:t>In the Library - Evidence-based Acquisition as a possible alternative to PDA, where the library pays an up-front fee for a particular collection. The content is then made available and usage recorded via COUNTER statistics. After 6 months or a year, the library then buys books, based on usage, up to the value of the up-front fee.</a:t>
            </a:r>
          </a:p>
          <a:p>
            <a:r>
              <a:rPr lang="en-GB" sz="2400" dirty="0" smtClean="0">
                <a:latin typeface="Calibri" panose="020F0502020204030204" pitchFamily="34" charset="0"/>
              </a:rPr>
              <a:t>Working with specific Schools to provide access to digital content for  key text books through </a:t>
            </a:r>
            <a:r>
              <a:rPr lang="en-GB" sz="2400" dirty="0" err="1" smtClean="0">
                <a:latin typeface="Calibri" panose="020F0502020204030204" pitchFamily="34" charset="0"/>
              </a:rPr>
              <a:t>Kortext</a:t>
            </a:r>
            <a:r>
              <a:rPr lang="en-GB" sz="2400" dirty="0" smtClean="0">
                <a:latin typeface="Calibri" panose="020F0502020204030204" pitchFamily="34" charset="0"/>
              </a:rPr>
              <a:t>.</a:t>
            </a:r>
          </a:p>
          <a:p>
            <a:endParaRPr lang="en-GB" sz="2400" dirty="0"/>
          </a:p>
        </p:txBody>
      </p:sp>
      <p:sp>
        <p:nvSpPr>
          <p:cNvPr id="4" name="Slide Number Placeholder 3"/>
          <p:cNvSpPr>
            <a:spLocks noGrp="1"/>
          </p:cNvSpPr>
          <p:nvPr>
            <p:ph type="sldNum" sz="quarter" idx="12"/>
          </p:nvPr>
        </p:nvSpPr>
        <p:spPr/>
        <p:txBody>
          <a:bodyPr/>
          <a:lstStyle/>
          <a:p>
            <a:fld id="{FCCC2AD2-86CC-4418-A07C-542716E23091}" type="slidenum">
              <a:rPr lang="en-GB" altLang="en-US" smtClean="0"/>
              <a:pPr/>
              <a:t>20</a:t>
            </a:fld>
            <a:endParaRPr lang="en-GB" altLang="en-US"/>
          </a:p>
        </p:txBody>
      </p:sp>
    </p:spTree>
    <p:extLst>
      <p:ext uri="{BB962C8B-B14F-4D97-AF65-F5344CB8AC3E}">
        <p14:creationId xmlns:p14="http://schemas.microsoft.com/office/powerpoint/2010/main" val="42566681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Rounded MT Bold" panose="020F0704030504030204" pitchFamily="34" charset="0"/>
              </a:rPr>
              <a:t>PDA at University of Sussex</a:t>
            </a:r>
            <a:endParaRPr lang="en-GB" dirty="0">
              <a:latin typeface="Arial Rounded MT Bold" panose="020F0704030504030204" pitchFamily="34" charset="0"/>
            </a:endParaRPr>
          </a:p>
        </p:txBody>
      </p:sp>
      <p:sp>
        <p:nvSpPr>
          <p:cNvPr id="3" name="Content Placeholder 2"/>
          <p:cNvSpPr>
            <a:spLocks noGrp="1"/>
          </p:cNvSpPr>
          <p:nvPr>
            <p:ph idx="1"/>
          </p:nvPr>
        </p:nvSpPr>
        <p:spPr>
          <a:xfrm>
            <a:off x="381000" y="1295400"/>
            <a:ext cx="8007424" cy="5301952"/>
          </a:xfrm>
        </p:spPr>
        <p:txBody>
          <a:bodyPr/>
          <a:lstStyle/>
          <a:p>
            <a:pPr marL="0" indent="0">
              <a:buNone/>
            </a:pPr>
            <a:r>
              <a:rPr lang="en-GB" sz="2400" b="1" dirty="0" smtClean="0">
                <a:latin typeface="Calibri" panose="020F0502020204030204" pitchFamily="34" charset="0"/>
              </a:rPr>
              <a:t>Setting up PDA with EBL</a:t>
            </a:r>
          </a:p>
          <a:p>
            <a:pPr>
              <a:buFont typeface="Wingdings" panose="05000000000000000000" pitchFamily="2" charset="2"/>
              <a:buChar char="§"/>
            </a:pPr>
            <a:r>
              <a:rPr lang="en-GB" sz="2400" dirty="0" smtClean="0">
                <a:latin typeface="Calibri" panose="020F0502020204030204" pitchFamily="34" charset="0"/>
              </a:rPr>
              <a:t>August 2012: Initial profile set up in EBL with 47,000 titles loaded into the Catalogue selected from a back catalogue of around 450,000 titles. </a:t>
            </a:r>
          </a:p>
          <a:p>
            <a:pPr>
              <a:buFont typeface="Wingdings" panose="05000000000000000000" pitchFamily="2" charset="2"/>
              <a:buChar char="§"/>
            </a:pPr>
            <a:r>
              <a:rPr lang="en-GB" sz="2400" dirty="0" smtClean="0">
                <a:latin typeface="Calibri" panose="020F0502020204030204" pitchFamily="34" charset="0"/>
              </a:rPr>
              <a:t>Proved very popular  with our users and  the budget was quickly spent.</a:t>
            </a:r>
          </a:p>
          <a:p>
            <a:pPr>
              <a:buFont typeface="Wingdings" panose="05000000000000000000" pitchFamily="2" charset="2"/>
              <a:buChar char="§"/>
            </a:pPr>
            <a:r>
              <a:rPr lang="en-GB" sz="2400" dirty="0" smtClean="0">
                <a:latin typeface="Calibri" panose="020F0502020204030204" pitchFamily="34" charset="0"/>
              </a:rPr>
              <a:t>Profile reviewed at the end of the year  and  limited to recently published titles as well as subject area and cost. </a:t>
            </a:r>
          </a:p>
          <a:p>
            <a:pPr>
              <a:buFont typeface="Wingdings" panose="05000000000000000000" pitchFamily="2" charset="2"/>
              <a:buChar char="§"/>
            </a:pPr>
            <a:r>
              <a:rPr lang="en-GB" sz="2400" dirty="0" smtClean="0">
                <a:latin typeface="Calibri" panose="020F0502020204030204" pitchFamily="34" charset="0"/>
              </a:rPr>
              <a:t>Profile removed from the Catalogue - only MARC records for </a:t>
            </a:r>
            <a:r>
              <a:rPr lang="en-GB" sz="2400" b="1" i="1" dirty="0" smtClean="0">
                <a:latin typeface="Calibri" panose="020F0502020204030204" pitchFamily="34" charset="0"/>
              </a:rPr>
              <a:t>purchased titles </a:t>
            </a:r>
            <a:r>
              <a:rPr lang="en-GB" sz="2400" dirty="0" smtClean="0">
                <a:latin typeface="Calibri" panose="020F0502020204030204" pitchFamily="34" charset="0"/>
              </a:rPr>
              <a:t>added to the Catalogue.  </a:t>
            </a:r>
          </a:p>
          <a:p>
            <a:pPr>
              <a:buFont typeface="Wingdings" panose="05000000000000000000" pitchFamily="2" charset="2"/>
              <a:buChar char="§"/>
            </a:pPr>
            <a:r>
              <a:rPr lang="en-GB" sz="2400" dirty="0" smtClean="0">
                <a:latin typeface="Calibri" panose="020F0502020204030204" pitchFamily="34" charset="0"/>
              </a:rPr>
              <a:t>All titles within the Sussex EBL profile searchable through the Library’s Online </a:t>
            </a:r>
            <a:r>
              <a:rPr lang="en-GB" sz="2400" dirty="0">
                <a:latin typeface="Calibri" panose="020F0502020204030204" pitchFamily="34" charset="0"/>
              </a:rPr>
              <a:t>R</a:t>
            </a:r>
            <a:r>
              <a:rPr lang="en-GB" sz="2400" dirty="0" smtClean="0">
                <a:latin typeface="Calibri" panose="020F0502020204030204" pitchFamily="34" charset="0"/>
              </a:rPr>
              <a:t>esources</a:t>
            </a:r>
          </a:p>
          <a:p>
            <a:endParaRPr lang="en-GB" dirty="0" smtClean="0"/>
          </a:p>
          <a:p>
            <a:pPr marL="0" indent="0">
              <a:buNone/>
            </a:pPr>
            <a:endParaRPr lang="en-GB" dirty="0"/>
          </a:p>
        </p:txBody>
      </p:sp>
      <p:sp>
        <p:nvSpPr>
          <p:cNvPr id="4" name="Slide Number Placeholder 3"/>
          <p:cNvSpPr>
            <a:spLocks noGrp="1"/>
          </p:cNvSpPr>
          <p:nvPr>
            <p:ph type="sldNum" sz="quarter" idx="12"/>
          </p:nvPr>
        </p:nvSpPr>
        <p:spPr/>
        <p:txBody>
          <a:bodyPr/>
          <a:lstStyle/>
          <a:p>
            <a:fld id="{FCCC2AD2-86CC-4418-A07C-542716E23091}" type="slidenum">
              <a:rPr lang="en-GB" altLang="en-US" smtClean="0"/>
              <a:pPr/>
              <a:t>3</a:t>
            </a:fld>
            <a:endParaRPr lang="en-GB" altLang="en-US"/>
          </a:p>
        </p:txBody>
      </p:sp>
    </p:spTree>
    <p:extLst>
      <p:ext uri="{BB962C8B-B14F-4D97-AF65-F5344CB8AC3E}">
        <p14:creationId xmlns:p14="http://schemas.microsoft.com/office/powerpoint/2010/main" val="24895309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Rounded MT Bold" panose="020F0704030504030204" pitchFamily="34" charset="0"/>
              </a:rPr>
              <a:t>PDA at University of Sussex</a:t>
            </a:r>
            <a:endParaRPr lang="en-GB" dirty="0">
              <a:latin typeface="Arial Rounded MT Bold" panose="020F0704030504030204" pitchFamily="34" charset="0"/>
            </a:endParaRPr>
          </a:p>
        </p:txBody>
      </p:sp>
      <p:sp>
        <p:nvSpPr>
          <p:cNvPr id="3" name="Content Placeholder 2"/>
          <p:cNvSpPr>
            <a:spLocks noGrp="1"/>
          </p:cNvSpPr>
          <p:nvPr>
            <p:ph idx="1"/>
          </p:nvPr>
        </p:nvSpPr>
        <p:spPr>
          <a:xfrm>
            <a:off x="381000" y="1295400"/>
            <a:ext cx="7719392" cy="5085928"/>
          </a:xfrm>
        </p:spPr>
        <p:txBody>
          <a:bodyPr/>
          <a:lstStyle/>
          <a:p>
            <a:pPr marL="0" indent="0">
              <a:buNone/>
            </a:pPr>
            <a:r>
              <a:rPr lang="en-GB" sz="2400" b="1" dirty="0">
                <a:latin typeface="Calibri" panose="020F0502020204030204" pitchFamily="34" charset="0"/>
              </a:rPr>
              <a:t>Access Model:</a:t>
            </a:r>
          </a:p>
          <a:p>
            <a:pPr>
              <a:buFont typeface="Wingdings" panose="05000000000000000000" pitchFamily="2" charset="2"/>
              <a:buChar char="§"/>
            </a:pPr>
            <a:r>
              <a:rPr lang="en-GB" sz="2400" dirty="0">
                <a:latin typeface="Calibri" panose="020F0502020204030204" pitchFamily="34" charset="0"/>
              </a:rPr>
              <a:t>Free browse period of 5 minutes </a:t>
            </a:r>
            <a:r>
              <a:rPr lang="en-GB" sz="2400" dirty="0" smtClean="0">
                <a:latin typeface="Calibri" panose="020F0502020204030204" pitchFamily="34" charset="0"/>
              </a:rPr>
              <a:t>for non-owned titles, 10 minutes for owned titles</a:t>
            </a:r>
            <a:endParaRPr lang="en-GB" sz="2400" dirty="0">
              <a:latin typeface="Calibri" panose="020F0502020204030204" pitchFamily="34" charset="0"/>
            </a:endParaRPr>
          </a:p>
          <a:p>
            <a:pPr>
              <a:buFont typeface="Wingdings" panose="05000000000000000000" pitchFamily="2" charset="2"/>
              <a:buChar char="§"/>
            </a:pPr>
            <a:r>
              <a:rPr lang="en-GB" sz="2400" dirty="0">
                <a:latin typeface="Calibri" panose="020F0502020204030204" pitchFamily="34" charset="0"/>
              </a:rPr>
              <a:t>1</a:t>
            </a:r>
            <a:r>
              <a:rPr lang="en-GB" sz="2400" baseline="30000" dirty="0">
                <a:latin typeface="Calibri" panose="020F0502020204030204" pitchFamily="34" charset="0"/>
              </a:rPr>
              <a:t>st</a:t>
            </a:r>
            <a:r>
              <a:rPr lang="en-GB" sz="2400" dirty="0">
                <a:latin typeface="Calibri" panose="020F0502020204030204" pitchFamily="34" charset="0"/>
              </a:rPr>
              <a:t>, 2</a:t>
            </a:r>
            <a:r>
              <a:rPr lang="en-GB" sz="2400" baseline="30000" dirty="0">
                <a:latin typeface="Calibri" panose="020F0502020204030204" pitchFamily="34" charset="0"/>
              </a:rPr>
              <a:t>nd</a:t>
            </a:r>
            <a:r>
              <a:rPr lang="en-GB" sz="2400" dirty="0">
                <a:latin typeface="Calibri" panose="020F0502020204030204" pitchFamily="34" charset="0"/>
              </a:rPr>
              <a:t> &amp; 3</a:t>
            </a:r>
            <a:r>
              <a:rPr lang="en-GB" sz="2400" baseline="30000" dirty="0">
                <a:latin typeface="Calibri" panose="020F0502020204030204" pitchFamily="34" charset="0"/>
              </a:rPr>
              <a:t>rd</a:t>
            </a:r>
            <a:r>
              <a:rPr lang="en-GB" sz="2400" dirty="0">
                <a:latin typeface="Calibri" panose="020F0502020204030204" pitchFamily="34" charset="0"/>
              </a:rPr>
              <a:t>  access = 24 hour rental, 10</a:t>
            </a:r>
            <a:r>
              <a:rPr lang="en-GB" sz="2400" dirty="0" smtClean="0">
                <a:latin typeface="Calibri" panose="020F0502020204030204" pitchFamily="34" charset="0"/>
              </a:rPr>
              <a:t>% </a:t>
            </a:r>
            <a:r>
              <a:rPr lang="en-GB" sz="2400" dirty="0">
                <a:latin typeface="Calibri" panose="020F0502020204030204" pitchFamily="34" charset="0"/>
              </a:rPr>
              <a:t>of cost of eBook for each rental period / short loan.</a:t>
            </a:r>
          </a:p>
          <a:p>
            <a:pPr>
              <a:buFont typeface="Wingdings" panose="05000000000000000000" pitchFamily="2" charset="2"/>
              <a:buChar char="§"/>
            </a:pPr>
            <a:r>
              <a:rPr lang="en-GB" sz="2400" dirty="0">
                <a:latin typeface="Calibri" panose="020F0502020204030204" pitchFamily="34" charset="0"/>
              </a:rPr>
              <a:t>4</a:t>
            </a:r>
            <a:r>
              <a:rPr lang="en-GB" sz="2400" baseline="30000" dirty="0">
                <a:latin typeface="Calibri" panose="020F0502020204030204" pitchFamily="34" charset="0"/>
              </a:rPr>
              <a:t>th</a:t>
            </a:r>
            <a:r>
              <a:rPr lang="en-GB" sz="2400" dirty="0">
                <a:latin typeface="Calibri" panose="020F0502020204030204" pitchFamily="34" charset="0"/>
              </a:rPr>
              <a:t> short loan activates an auto-purchase, 100% cost</a:t>
            </a:r>
          </a:p>
          <a:p>
            <a:pPr>
              <a:buFont typeface="Wingdings" panose="05000000000000000000" pitchFamily="2" charset="2"/>
              <a:buChar char="§"/>
            </a:pPr>
            <a:r>
              <a:rPr lang="en-GB" sz="2400" dirty="0">
                <a:latin typeface="Calibri" panose="020F0502020204030204" pitchFamily="34" charset="0"/>
              </a:rPr>
              <a:t>Total cost of a purchased ebook is 130% of normal ebook cost</a:t>
            </a:r>
            <a:r>
              <a:rPr lang="en-GB" sz="2400" dirty="0" smtClean="0">
                <a:latin typeface="Calibri" panose="020F0502020204030204" pitchFamily="34" charset="0"/>
              </a:rPr>
              <a:t>.</a:t>
            </a:r>
          </a:p>
          <a:p>
            <a:pPr>
              <a:buFont typeface="Wingdings" panose="05000000000000000000" pitchFamily="2" charset="2"/>
              <a:buChar char="§"/>
            </a:pPr>
            <a:r>
              <a:rPr lang="en-US" sz="2400" dirty="0">
                <a:latin typeface="Calibri" panose="020F0502020204030204" pitchFamily="34" charset="0"/>
              </a:rPr>
              <a:t>Non-linear™ Lending </a:t>
            </a:r>
            <a:r>
              <a:rPr lang="en-US" sz="2400" dirty="0" smtClean="0">
                <a:latin typeface="Calibri" panose="020F0502020204030204" pitchFamily="34" charset="0"/>
              </a:rPr>
              <a:t>allows multiple-concurrent </a:t>
            </a:r>
            <a:r>
              <a:rPr lang="en-US" sz="2400" dirty="0">
                <a:latin typeface="Calibri" panose="020F0502020204030204" pitchFamily="34" charset="0"/>
              </a:rPr>
              <a:t>access to all titles up to 325 ‘loans’ </a:t>
            </a:r>
            <a:r>
              <a:rPr lang="en-US" sz="2400" dirty="0" smtClean="0">
                <a:latin typeface="Calibri" panose="020F0502020204030204" pitchFamily="34" charset="0"/>
              </a:rPr>
              <a:t>or ‘credits’ per year.  </a:t>
            </a:r>
            <a:r>
              <a:rPr lang="en-US" sz="2400" dirty="0">
                <a:latin typeface="Calibri" panose="020F0502020204030204" pitchFamily="34" charset="0"/>
              </a:rPr>
              <a:t>R</a:t>
            </a:r>
            <a:r>
              <a:rPr lang="en-US" sz="2400" dirty="0" smtClean="0">
                <a:latin typeface="Calibri" panose="020F0502020204030204" pitchFamily="34" charset="0"/>
              </a:rPr>
              <a:t>enewing </a:t>
            </a:r>
            <a:r>
              <a:rPr lang="en-US" sz="2400" dirty="0">
                <a:latin typeface="Calibri" panose="020F0502020204030204" pitchFamily="34" charset="0"/>
              </a:rPr>
              <a:t>automatically </a:t>
            </a:r>
            <a:r>
              <a:rPr lang="en-US" sz="2400" dirty="0" smtClean="0">
                <a:latin typeface="Calibri" panose="020F0502020204030204" pitchFamily="34" charset="0"/>
              </a:rPr>
              <a:t>annually.  </a:t>
            </a:r>
            <a:r>
              <a:rPr lang="en-GB" sz="2400" dirty="0" smtClean="0">
                <a:latin typeface="Calibri" panose="020F0502020204030204" pitchFamily="34" charset="0"/>
              </a:rPr>
              <a:t>Loan </a:t>
            </a:r>
            <a:r>
              <a:rPr lang="en-GB" sz="2400" dirty="0">
                <a:latin typeface="Calibri" panose="020F0502020204030204" pitchFamily="34" charset="0"/>
              </a:rPr>
              <a:t>=</a:t>
            </a:r>
            <a:r>
              <a:rPr lang="en-GB" sz="2400" i="1" dirty="0">
                <a:latin typeface="Calibri" panose="020F0502020204030204" pitchFamily="34" charset="0"/>
              </a:rPr>
              <a:t> </a:t>
            </a:r>
            <a:r>
              <a:rPr lang="en-GB" sz="2400" dirty="0">
                <a:latin typeface="Calibri" panose="020F0502020204030204" pitchFamily="34" charset="0"/>
              </a:rPr>
              <a:t>24 hours view / download = 1 </a:t>
            </a:r>
            <a:r>
              <a:rPr lang="en-GB" sz="2400" dirty="0" smtClean="0">
                <a:latin typeface="Calibri" panose="020F0502020204030204" pitchFamily="34" charset="0"/>
              </a:rPr>
              <a:t>credit</a:t>
            </a:r>
            <a:endParaRPr lang="en-GB" sz="2000" dirty="0">
              <a:latin typeface="Calibri" panose="020F0502020204030204" pitchFamily="34" charset="0"/>
            </a:endParaRPr>
          </a:p>
          <a:p>
            <a:pPr marL="0" indent="0">
              <a:buNone/>
            </a:pPr>
            <a:endParaRPr lang="en-GB" sz="2000" dirty="0"/>
          </a:p>
          <a:p>
            <a:pPr marL="0" indent="0">
              <a:buNone/>
            </a:pPr>
            <a:endParaRPr lang="en-GB" sz="2000" dirty="0"/>
          </a:p>
          <a:p>
            <a:endParaRPr lang="en-GB" dirty="0"/>
          </a:p>
        </p:txBody>
      </p:sp>
      <p:sp>
        <p:nvSpPr>
          <p:cNvPr id="4" name="Slide Number Placeholder 3"/>
          <p:cNvSpPr>
            <a:spLocks noGrp="1"/>
          </p:cNvSpPr>
          <p:nvPr>
            <p:ph type="sldNum" sz="quarter" idx="12"/>
          </p:nvPr>
        </p:nvSpPr>
        <p:spPr/>
        <p:txBody>
          <a:bodyPr/>
          <a:lstStyle/>
          <a:p>
            <a:fld id="{FCCC2AD2-86CC-4418-A07C-542716E23091}" type="slidenum">
              <a:rPr lang="en-GB" altLang="en-US" smtClean="0"/>
              <a:pPr/>
              <a:t>4</a:t>
            </a:fld>
            <a:endParaRPr lang="en-GB" altLang="en-US" dirty="0"/>
          </a:p>
        </p:txBody>
      </p:sp>
    </p:spTree>
    <p:extLst>
      <p:ext uri="{BB962C8B-B14F-4D97-AF65-F5344CB8AC3E}">
        <p14:creationId xmlns:p14="http://schemas.microsoft.com/office/powerpoint/2010/main" val="38525960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134944" cy="879376"/>
          </a:xfrm>
        </p:spPr>
        <p:txBody>
          <a:bodyPr/>
          <a:lstStyle/>
          <a:p>
            <a:pPr algn="ctr"/>
            <a:r>
              <a:rPr lang="en-GB" sz="2800" dirty="0" smtClean="0">
                <a:latin typeface="Arial Rounded MT Bold" panose="020F0704030504030204" pitchFamily="34" charset="0"/>
              </a:rPr>
              <a:t>Enhancing user services using the EBL full catalogue of ebook titles</a:t>
            </a:r>
            <a:endParaRPr lang="en-GB" sz="2800" dirty="0">
              <a:latin typeface="Arial Rounded MT Bold" panose="020F0704030504030204" pitchFamily="34" charset="0"/>
            </a:endParaRPr>
          </a:p>
        </p:txBody>
      </p:sp>
      <p:sp>
        <p:nvSpPr>
          <p:cNvPr id="3" name="Content Placeholder 2"/>
          <p:cNvSpPr>
            <a:spLocks noGrp="1"/>
          </p:cNvSpPr>
          <p:nvPr>
            <p:ph idx="1"/>
          </p:nvPr>
        </p:nvSpPr>
        <p:spPr>
          <a:xfrm>
            <a:off x="381000" y="1916832"/>
            <a:ext cx="7772400" cy="4407768"/>
          </a:xfrm>
        </p:spPr>
        <p:txBody>
          <a:bodyPr/>
          <a:lstStyle/>
          <a:p>
            <a:pPr marL="0" indent="0">
              <a:buNone/>
            </a:pPr>
            <a:r>
              <a:rPr lang="en-GB" sz="2400" dirty="0" smtClean="0">
                <a:latin typeface="Calibri" panose="020F0502020204030204" pitchFamily="34" charset="0"/>
                <a:cs typeface="Arial" panose="020B0604020202020204" pitchFamily="34" charset="0"/>
              </a:rPr>
              <a:t>With an extensive catalogue of over 450,000 titles at our disposal, what other services could benefit from instant access to ebooks?</a:t>
            </a:r>
          </a:p>
          <a:p>
            <a:pPr lvl="0"/>
            <a:r>
              <a:rPr lang="en-GB" sz="2400" dirty="0" smtClean="0">
                <a:latin typeface="Calibri" panose="020F0502020204030204" pitchFamily="34" charset="0"/>
                <a:cs typeface="Arial" panose="020B0604020202020204" pitchFamily="34" charset="0"/>
              </a:rPr>
              <a:t>Immediate purchase through EBL of titles on </a:t>
            </a:r>
            <a:r>
              <a:rPr lang="en-GB" sz="2400" dirty="0">
                <a:latin typeface="Calibri" panose="020F0502020204030204" pitchFamily="34" charset="0"/>
                <a:cs typeface="Arial" panose="020B0604020202020204" pitchFamily="34" charset="0"/>
              </a:rPr>
              <a:t>course reading </a:t>
            </a:r>
            <a:r>
              <a:rPr lang="en-GB" sz="2400" dirty="0" smtClean="0">
                <a:latin typeface="Calibri" panose="020F0502020204030204" pitchFamily="34" charset="0"/>
                <a:cs typeface="Arial" panose="020B0604020202020204" pitchFamily="34" charset="0"/>
              </a:rPr>
              <a:t>lists. EBL titles are ordered on Coutts OASIS, as this fits in with the Acquisitions workflow. </a:t>
            </a:r>
            <a:endParaRPr lang="en-GB" sz="2400" dirty="0">
              <a:latin typeface="Calibri" panose="020F0502020204030204" pitchFamily="34" charset="0"/>
              <a:cs typeface="Arial" panose="020B0604020202020204" pitchFamily="34" charset="0"/>
            </a:endParaRPr>
          </a:p>
          <a:p>
            <a:pPr lvl="0"/>
            <a:r>
              <a:rPr lang="en-GB" sz="2400" dirty="0" smtClean="0">
                <a:latin typeface="Calibri" panose="020F0502020204030204" pitchFamily="34" charset="0"/>
                <a:cs typeface="Arial" panose="020B0604020202020204" pitchFamily="34" charset="0"/>
              </a:rPr>
              <a:t>Instantly satisfying users’ needs when items are reported </a:t>
            </a:r>
            <a:r>
              <a:rPr lang="en-GB" sz="2400" i="1" dirty="0" smtClean="0">
                <a:latin typeface="Calibri" panose="020F0502020204030204" pitchFamily="34" charset="0"/>
                <a:cs typeface="Arial" panose="020B0604020202020204" pitchFamily="34" charset="0"/>
              </a:rPr>
              <a:t>‘suspected missing’ </a:t>
            </a:r>
            <a:r>
              <a:rPr lang="en-GB" sz="2400" dirty="0" smtClean="0">
                <a:latin typeface="Calibri" panose="020F0502020204030204" pitchFamily="34" charset="0"/>
                <a:cs typeface="Arial" panose="020B0604020202020204" pitchFamily="34" charset="0"/>
              </a:rPr>
              <a:t>at </a:t>
            </a:r>
            <a:r>
              <a:rPr lang="en-GB" sz="2400" dirty="0">
                <a:latin typeface="Calibri" panose="020F0502020204030204" pitchFamily="34" charset="0"/>
                <a:cs typeface="Arial" panose="020B0604020202020204" pitchFamily="34" charset="0"/>
              </a:rPr>
              <a:t>the Information </a:t>
            </a:r>
            <a:r>
              <a:rPr lang="en-GB" sz="2400" dirty="0" smtClean="0">
                <a:latin typeface="Calibri" panose="020F0502020204030204" pitchFamily="34" charset="0"/>
                <a:cs typeface="Arial" panose="020B0604020202020204" pitchFamily="34" charset="0"/>
              </a:rPr>
              <a:t>Desk.  EBL  full catalogue searched and title activated if available.</a:t>
            </a:r>
            <a:endParaRPr lang="en-GB" sz="2400" dirty="0">
              <a:latin typeface="Calibri" panose="020F0502020204030204" pitchFamily="34" charset="0"/>
              <a:cs typeface="Arial" panose="020B0604020202020204" pitchFamily="34" charset="0"/>
            </a:endParaRPr>
          </a:p>
          <a:p>
            <a:pPr lvl="0"/>
            <a:r>
              <a:rPr lang="en-GB" sz="2400" dirty="0" smtClean="0">
                <a:latin typeface="Calibri" panose="020F0502020204030204" pitchFamily="34" charset="0"/>
                <a:cs typeface="Arial" panose="020B0604020202020204" pitchFamily="34" charset="0"/>
              </a:rPr>
              <a:t>Instant fulfilment for  </a:t>
            </a:r>
            <a:r>
              <a:rPr lang="en-GB" sz="2400" dirty="0">
                <a:latin typeface="Calibri" panose="020F0502020204030204" pitchFamily="34" charset="0"/>
                <a:cs typeface="Arial" panose="020B0604020202020204" pitchFamily="34" charset="0"/>
              </a:rPr>
              <a:t>interlibrary loan book requests.  </a:t>
            </a:r>
            <a:r>
              <a:rPr lang="en-GB" sz="2400" dirty="0" smtClean="0">
                <a:latin typeface="Calibri" panose="020F0502020204030204" pitchFamily="34" charset="0"/>
                <a:cs typeface="Arial" panose="020B0604020202020204" pitchFamily="34" charset="0"/>
              </a:rPr>
              <a:t>Taken forward as a Pilot service  February to July 2013. </a:t>
            </a:r>
            <a:endParaRPr lang="en-GB" sz="2400" dirty="0">
              <a:latin typeface="Calibri" panose="020F0502020204030204" pitchFamily="34" charset="0"/>
              <a:cs typeface="Arial" panose="020B0604020202020204" pitchFamily="34" charset="0"/>
            </a:endParaRPr>
          </a:p>
          <a:p>
            <a:endParaRPr lang="en-GB" sz="24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FCCC2AD2-86CC-4418-A07C-542716E23091}" type="slidenum">
              <a:rPr lang="en-GB" altLang="en-US" smtClean="0"/>
              <a:pPr/>
              <a:t>5</a:t>
            </a:fld>
            <a:endParaRPr lang="en-GB" altLang="en-US"/>
          </a:p>
        </p:txBody>
      </p:sp>
    </p:spTree>
    <p:extLst>
      <p:ext uri="{BB962C8B-B14F-4D97-AF65-F5344CB8AC3E}">
        <p14:creationId xmlns:p14="http://schemas.microsoft.com/office/powerpoint/2010/main" val="38606176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7927032" cy="685800"/>
          </a:xfrm>
        </p:spPr>
        <p:txBody>
          <a:bodyPr/>
          <a:lstStyle/>
          <a:p>
            <a:r>
              <a:rPr lang="en-GB" sz="2400" dirty="0" smtClean="0">
                <a:latin typeface="Arial Rounded MT Bold" panose="020F0704030504030204" pitchFamily="34" charset="0"/>
              </a:rPr>
              <a:t>Pilot service for instant fulfilment using EBL eBooks</a:t>
            </a:r>
            <a:endParaRPr lang="en-GB" sz="2400" dirty="0">
              <a:latin typeface="Arial Rounded MT Bold" panose="020F0704030504030204" pitchFamily="34" charset="0"/>
            </a:endParaRPr>
          </a:p>
        </p:txBody>
      </p:sp>
      <p:sp>
        <p:nvSpPr>
          <p:cNvPr id="3" name="Content Placeholder 2"/>
          <p:cNvSpPr>
            <a:spLocks noGrp="1"/>
          </p:cNvSpPr>
          <p:nvPr>
            <p:ph idx="1"/>
          </p:nvPr>
        </p:nvSpPr>
        <p:spPr>
          <a:xfrm>
            <a:off x="381000" y="1295400"/>
            <a:ext cx="8511480" cy="5373960"/>
          </a:xfrm>
        </p:spPr>
        <p:txBody>
          <a:bodyPr/>
          <a:lstStyle/>
          <a:p>
            <a:pPr marL="0" indent="0">
              <a:buNone/>
            </a:pPr>
            <a:r>
              <a:rPr lang="en-GB" sz="2400" dirty="0" smtClean="0">
                <a:latin typeface="Calibri" panose="020F0502020204030204" pitchFamily="34" charset="0"/>
              </a:rPr>
              <a:t>Launched in Feb 2013 as part of a new desktop delivery service for Interlibrary Loans:</a:t>
            </a:r>
          </a:p>
          <a:p>
            <a:pPr>
              <a:buFont typeface="Wingdings" panose="05000000000000000000" pitchFamily="2" charset="2"/>
              <a:buChar char="§"/>
            </a:pPr>
            <a:r>
              <a:rPr lang="en-GB" sz="2400" dirty="0" smtClean="0">
                <a:latin typeface="Calibri" panose="020F0502020204030204" pitchFamily="34" charset="0"/>
              </a:rPr>
              <a:t>New online request forms for  ILL : Book Request / Article Request</a:t>
            </a:r>
          </a:p>
          <a:p>
            <a:pPr>
              <a:buFont typeface="Wingdings" panose="05000000000000000000" pitchFamily="2" charset="2"/>
              <a:buChar char="§"/>
            </a:pPr>
            <a:r>
              <a:rPr lang="en-GB" sz="2400" dirty="0" smtClean="0">
                <a:latin typeface="Calibri" panose="020F0502020204030204" pitchFamily="34" charset="0"/>
              </a:rPr>
              <a:t>Default delivery method for journal articles set to </a:t>
            </a:r>
            <a:r>
              <a:rPr lang="en-GB" sz="2400" b="1" i="1" dirty="0" smtClean="0">
                <a:latin typeface="Calibri" panose="020F0502020204030204" pitchFamily="34" charset="0"/>
              </a:rPr>
              <a:t>‘Secure Electronic </a:t>
            </a:r>
            <a:r>
              <a:rPr lang="en-GB" sz="2400" b="1" i="1" dirty="0">
                <a:latin typeface="Calibri" panose="020F0502020204030204" pitchFamily="34" charset="0"/>
              </a:rPr>
              <a:t>D</a:t>
            </a:r>
            <a:r>
              <a:rPr lang="en-GB" sz="2400" b="1" i="1" dirty="0" smtClean="0">
                <a:latin typeface="Calibri" panose="020F0502020204030204" pitchFamily="34" charset="0"/>
              </a:rPr>
              <a:t>elivery’</a:t>
            </a:r>
            <a:r>
              <a:rPr lang="en-GB" sz="2400" dirty="0" smtClean="0">
                <a:latin typeface="Calibri" panose="020F0502020204030204" pitchFamily="34" charset="0"/>
              </a:rPr>
              <a:t> direct to the requestor’s email address (other options available)</a:t>
            </a:r>
          </a:p>
          <a:p>
            <a:pPr>
              <a:buFont typeface="Wingdings" panose="05000000000000000000" pitchFamily="2" charset="2"/>
              <a:buChar char="§"/>
            </a:pPr>
            <a:r>
              <a:rPr lang="en-GB" sz="2400" dirty="0" smtClean="0">
                <a:latin typeface="Calibri" panose="020F0502020204030204" pitchFamily="34" charset="0"/>
              </a:rPr>
              <a:t>For Book Requests,  first offered access to ebook, where available (although can ask for print copy if preferred).</a:t>
            </a:r>
          </a:p>
          <a:p>
            <a:pPr>
              <a:buFont typeface="Wingdings" panose="05000000000000000000" pitchFamily="2" charset="2"/>
              <a:buChar char="§"/>
            </a:pPr>
            <a:r>
              <a:rPr lang="en-GB" sz="2400" dirty="0" smtClean="0">
                <a:latin typeface="Calibri" panose="020F0502020204030204" pitchFamily="34" charset="0"/>
              </a:rPr>
              <a:t>Using the same access model as for PDA (3 short loans, 4</a:t>
            </a:r>
            <a:r>
              <a:rPr lang="en-GB" sz="2400" baseline="30000" dirty="0" smtClean="0">
                <a:latin typeface="Calibri" panose="020F0502020204030204" pitchFamily="34" charset="0"/>
              </a:rPr>
              <a:t>th</a:t>
            </a:r>
            <a:r>
              <a:rPr lang="en-GB" sz="2400" dirty="0" smtClean="0">
                <a:latin typeface="Calibri" panose="020F0502020204030204" pitchFamily="34" charset="0"/>
              </a:rPr>
              <a:t> loan triggers a purchase)</a:t>
            </a:r>
          </a:p>
          <a:p>
            <a:pPr>
              <a:buFont typeface="Wingdings" panose="05000000000000000000" pitchFamily="2" charset="2"/>
              <a:buChar char="§"/>
            </a:pPr>
            <a:r>
              <a:rPr lang="en-GB" sz="2400" dirty="0" smtClean="0">
                <a:latin typeface="Calibri" panose="020F0502020204030204" pitchFamily="34" charset="0"/>
              </a:rPr>
              <a:t>Limited to ebooks up to £150 purchase price</a:t>
            </a:r>
          </a:p>
          <a:p>
            <a:pPr>
              <a:buFont typeface="Wingdings" panose="05000000000000000000" pitchFamily="2" charset="2"/>
              <a:buChar char="§"/>
            </a:pPr>
            <a:r>
              <a:rPr lang="en-GB" sz="2400" dirty="0" smtClean="0">
                <a:latin typeface="Calibri" panose="020F0502020204030204" pitchFamily="34" charset="0"/>
              </a:rPr>
              <a:t>A budget of £5,000 for the 6 months Pilot</a:t>
            </a:r>
          </a:p>
          <a:p>
            <a:endParaRPr lang="en-GB" sz="24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FCCC2AD2-86CC-4418-A07C-542716E23091}" type="slidenum">
              <a:rPr lang="en-GB" altLang="en-US" smtClean="0"/>
              <a:pPr/>
              <a:t>6</a:t>
            </a:fld>
            <a:endParaRPr lang="en-GB" altLang="en-US" dirty="0"/>
          </a:p>
        </p:txBody>
      </p:sp>
    </p:spTree>
    <p:extLst>
      <p:ext uri="{BB962C8B-B14F-4D97-AF65-F5344CB8AC3E}">
        <p14:creationId xmlns:p14="http://schemas.microsoft.com/office/powerpoint/2010/main" val="4702030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7927032" cy="685800"/>
          </a:xfrm>
        </p:spPr>
        <p:txBody>
          <a:bodyPr/>
          <a:lstStyle/>
          <a:p>
            <a:r>
              <a:rPr lang="en-GB" sz="3200" dirty="0" smtClean="0">
                <a:latin typeface="Arial Rounded MT Bold" panose="020F0704030504030204" pitchFamily="34" charset="0"/>
              </a:rPr>
              <a:t>Setting up the Pilot service</a:t>
            </a:r>
            <a:endParaRPr lang="en-GB" sz="3200" dirty="0">
              <a:latin typeface="Arial Rounded MT Bold" panose="020F0704030504030204" pitchFamily="34" charset="0"/>
            </a:endParaRPr>
          </a:p>
        </p:txBody>
      </p:sp>
      <p:sp>
        <p:nvSpPr>
          <p:cNvPr id="3" name="Content Placeholder 2"/>
          <p:cNvSpPr>
            <a:spLocks noGrp="1"/>
          </p:cNvSpPr>
          <p:nvPr>
            <p:ph idx="1"/>
          </p:nvPr>
        </p:nvSpPr>
        <p:spPr>
          <a:xfrm>
            <a:off x="381000" y="1628800"/>
            <a:ext cx="7935416" cy="4824536"/>
          </a:xfrm>
        </p:spPr>
        <p:txBody>
          <a:bodyPr/>
          <a:lstStyle/>
          <a:p>
            <a:pPr>
              <a:buFont typeface="Wingdings" panose="05000000000000000000" pitchFamily="2" charset="2"/>
              <a:buChar char="§"/>
            </a:pPr>
            <a:r>
              <a:rPr lang="en-GB" dirty="0" smtClean="0">
                <a:latin typeface="Calibri" panose="020F0502020204030204" pitchFamily="34" charset="0"/>
              </a:rPr>
              <a:t>A new list was set up in EBL </a:t>
            </a:r>
            <a:r>
              <a:rPr lang="en-GB" dirty="0" err="1" smtClean="0">
                <a:latin typeface="Calibri" panose="020F0502020204030204" pitchFamily="34" charset="0"/>
              </a:rPr>
              <a:t>LibCentral</a:t>
            </a:r>
            <a:r>
              <a:rPr lang="en-GB" dirty="0" smtClean="0">
                <a:latin typeface="Calibri" panose="020F0502020204030204" pitchFamily="34" charset="0"/>
              </a:rPr>
              <a:t> (Admin side of EBL) for Interlibrary Loans</a:t>
            </a:r>
          </a:p>
          <a:p>
            <a:pPr>
              <a:buFont typeface="Wingdings" panose="05000000000000000000" pitchFamily="2" charset="2"/>
              <a:buChar char="§"/>
            </a:pPr>
            <a:r>
              <a:rPr lang="en-GB" dirty="0" smtClean="0">
                <a:latin typeface="Calibri" panose="020F0502020204030204" pitchFamily="34" charset="0"/>
              </a:rPr>
              <a:t>A new fund code was set up in </a:t>
            </a:r>
            <a:r>
              <a:rPr lang="en-GB" dirty="0" err="1" smtClean="0">
                <a:latin typeface="Calibri" panose="020F0502020204030204" pitchFamily="34" charset="0"/>
              </a:rPr>
              <a:t>LibCentral</a:t>
            </a:r>
            <a:r>
              <a:rPr lang="en-GB" dirty="0" smtClean="0">
                <a:latin typeface="Calibri" panose="020F0502020204030204" pitchFamily="34" charset="0"/>
              </a:rPr>
              <a:t> to monitor expenditure</a:t>
            </a:r>
          </a:p>
          <a:p>
            <a:pPr>
              <a:buFont typeface="Wingdings" panose="05000000000000000000" pitchFamily="2" charset="2"/>
              <a:buChar char="§"/>
            </a:pPr>
            <a:r>
              <a:rPr lang="en-GB" dirty="0" smtClean="0">
                <a:latin typeface="Calibri" panose="020F0502020204030204" pitchFamily="34" charset="0"/>
              </a:rPr>
              <a:t>Desktop delivery was promoted to our users with full details on our  Interlibrary Loan webpages</a:t>
            </a:r>
          </a:p>
        </p:txBody>
      </p:sp>
      <p:sp>
        <p:nvSpPr>
          <p:cNvPr id="4" name="Slide Number Placeholder 3"/>
          <p:cNvSpPr>
            <a:spLocks noGrp="1"/>
          </p:cNvSpPr>
          <p:nvPr>
            <p:ph type="sldNum" sz="quarter" idx="12"/>
          </p:nvPr>
        </p:nvSpPr>
        <p:spPr>
          <a:xfrm>
            <a:off x="6858000" y="6400800"/>
            <a:ext cx="1746448" cy="457200"/>
          </a:xfrm>
        </p:spPr>
        <p:txBody>
          <a:bodyPr/>
          <a:lstStyle/>
          <a:p>
            <a:fld id="{FCCC2AD2-86CC-4418-A07C-542716E23091}" type="slidenum">
              <a:rPr lang="en-GB" altLang="en-US" smtClean="0"/>
              <a:pPr/>
              <a:t>7</a:t>
            </a:fld>
            <a:endParaRPr lang="en-GB" altLang="en-US" dirty="0"/>
          </a:p>
        </p:txBody>
      </p:sp>
    </p:spTree>
    <p:extLst>
      <p:ext uri="{BB962C8B-B14F-4D97-AF65-F5344CB8AC3E}">
        <p14:creationId xmlns:p14="http://schemas.microsoft.com/office/powerpoint/2010/main" val="42540815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Interlibrary Loan Service</a:t>
            </a:r>
            <a:endParaRPr lang="en-GB" sz="2800" dirty="0"/>
          </a:p>
        </p:txBody>
      </p:sp>
      <p:sp>
        <p:nvSpPr>
          <p:cNvPr id="4" name="Slide Number Placeholder 3"/>
          <p:cNvSpPr>
            <a:spLocks noGrp="1"/>
          </p:cNvSpPr>
          <p:nvPr>
            <p:ph type="sldNum" sz="quarter" idx="12"/>
          </p:nvPr>
        </p:nvSpPr>
        <p:spPr/>
        <p:txBody>
          <a:bodyPr/>
          <a:lstStyle/>
          <a:p>
            <a:fld id="{FCCC2AD2-86CC-4418-A07C-542716E23091}" type="slidenum">
              <a:rPr lang="en-GB" altLang="en-US" smtClean="0"/>
              <a:pPr/>
              <a:t>8</a:t>
            </a:fld>
            <a:endParaRPr lang="en-GB" altLang="en-US"/>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755576" y="1556792"/>
            <a:ext cx="7143328" cy="4544229"/>
          </a:xfrm>
          <a:prstGeom prst="rect">
            <a:avLst/>
          </a:prstGeom>
          <a:noFill/>
          <a:ln w="9525">
            <a:solidFill>
              <a:schemeClr val="bg1">
                <a:lumMod val="50000"/>
              </a:schemeClr>
            </a:solidFill>
            <a:miter lim="800000"/>
            <a:headEnd/>
            <a:tailEnd/>
          </a:ln>
          <a:extLst>
            <a:ext uri="{909E8E84-426E-40DD-AFC4-6F175D3DCCD1}">
              <a14:hiddenFill xmlns:a14="http://schemas.microsoft.com/office/drawing/2010/main">
                <a:solidFill>
                  <a:schemeClr val="accent1"/>
                </a:solidFill>
              </a14:hiddenFill>
            </a:ext>
          </a:extLst>
        </p:spPr>
      </p:pic>
      <p:sp>
        <p:nvSpPr>
          <p:cNvPr id="5" name="TextBox 4"/>
          <p:cNvSpPr txBox="1"/>
          <p:nvPr/>
        </p:nvSpPr>
        <p:spPr>
          <a:xfrm>
            <a:off x="827584" y="6327528"/>
            <a:ext cx="4752528" cy="369332"/>
          </a:xfrm>
          <a:prstGeom prst="rect">
            <a:avLst/>
          </a:prstGeom>
          <a:noFill/>
        </p:spPr>
        <p:txBody>
          <a:bodyPr wrap="square" rtlCol="0">
            <a:spAutoFit/>
          </a:bodyPr>
          <a:lstStyle/>
          <a:p>
            <a:endParaRPr lang="en-GB" dirty="0"/>
          </a:p>
        </p:txBody>
      </p:sp>
      <p:sp>
        <p:nvSpPr>
          <p:cNvPr id="6" name="TextBox 5"/>
          <p:cNvSpPr txBox="1"/>
          <p:nvPr/>
        </p:nvSpPr>
        <p:spPr>
          <a:xfrm>
            <a:off x="827584" y="6309280"/>
            <a:ext cx="4752528" cy="369332"/>
          </a:xfrm>
          <a:prstGeom prst="rect">
            <a:avLst/>
          </a:prstGeom>
          <a:noFill/>
        </p:spPr>
        <p:txBody>
          <a:bodyPr wrap="square" rtlCol="0">
            <a:spAutoFit/>
          </a:bodyPr>
          <a:lstStyle/>
          <a:p>
            <a:r>
              <a:rPr lang="en-GB" dirty="0"/>
              <a:t>http://www.sussex.ac.uk/library/info/ilr</a:t>
            </a:r>
          </a:p>
        </p:txBody>
      </p:sp>
    </p:spTree>
    <p:extLst>
      <p:ext uri="{BB962C8B-B14F-4D97-AF65-F5344CB8AC3E}">
        <p14:creationId xmlns:p14="http://schemas.microsoft.com/office/powerpoint/2010/main" val="20339006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Online request form: Article Request</a:t>
            </a:r>
            <a:endParaRPr lang="en-GB" sz="2800" dirty="0"/>
          </a:p>
        </p:txBody>
      </p:sp>
      <p:sp>
        <p:nvSpPr>
          <p:cNvPr id="4" name="Slide Number Placeholder 3"/>
          <p:cNvSpPr>
            <a:spLocks noGrp="1"/>
          </p:cNvSpPr>
          <p:nvPr>
            <p:ph type="sldNum" sz="quarter" idx="12"/>
          </p:nvPr>
        </p:nvSpPr>
        <p:spPr/>
        <p:txBody>
          <a:bodyPr/>
          <a:lstStyle/>
          <a:p>
            <a:fld id="{FCCC2AD2-86CC-4418-A07C-542716E23091}" type="slidenum">
              <a:rPr lang="en-GB" altLang="en-US" smtClean="0"/>
              <a:pPr/>
              <a:t>9</a:t>
            </a:fld>
            <a:endParaRPr lang="en-GB" altLang="en-US"/>
          </a:p>
        </p:txBody>
      </p:sp>
      <p:sp>
        <p:nvSpPr>
          <p:cNvPr id="6" name="TextBox 5"/>
          <p:cNvSpPr txBox="1"/>
          <p:nvPr/>
        </p:nvSpPr>
        <p:spPr>
          <a:xfrm>
            <a:off x="5364088" y="1700808"/>
            <a:ext cx="3528392" cy="3139321"/>
          </a:xfrm>
          <a:prstGeom prst="rect">
            <a:avLst/>
          </a:prstGeom>
          <a:solidFill>
            <a:schemeClr val="accent3"/>
          </a:solidFill>
        </p:spPr>
        <p:txBody>
          <a:bodyPr wrap="square" rtlCol="0">
            <a:spAutoFit/>
          </a:bodyPr>
          <a:lstStyle/>
          <a:p>
            <a:r>
              <a:rPr lang="en-GB" dirty="0">
                <a:latin typeface="Calibri" panose="020F0502020204030204" pitchFamily="34" charset="0"/>
              </a:rPr>
              <a:t>£</a:t>
            </a:r>
            <a:r>
              <a:rPr lang="en-GB" dirty="0" smtClean="0">
                <a:latin typeface="Calibri" panose="020F0502020204030204" pitchFamily="34" charset="0"/>
              </a:rPr>
              <a:t>2  charge for obtaining an  ILL</a:t>
            </a:r>
          </a:p>
          <a:p>
            <a:endParaRPr lang="en-GB" dirty="0">
              <a:latin typeface="Calibri" panose="020F0502020204030204" pitchFamily="34" charset="0"/>
            </a:endParaRPr>
          </a:p>
          <a:p>
            <a:r>
              <a:rPr lang="en-GB" dirty="0" smtClean="0">
                <a:latin typeface="Calibri" panose="020F0502020204030204" pitchFamily="34" charset="0"/>
              </a:rPr>
              <a:t>Choice of delivery method:</a:t>
            </a:r>
          </a:p>
          <a:p>
            <a:pPr marL="285750" indent="-285750">
              <a:buFont typeface="Arial" panose="020B0604020202020204" pitchFamily="34" charset="0"/>
              <a:buChar char="•"/>
            </a:pPr>
            <a:r>
              <a:rPr lang="en-GB" dirty="0" smtClean="0">
                <a:latin typeface="Calibri" panose="020F0502020204030204" pitchFamily="34" charset="0"/>
              </a:rPr>
              <a:t>Send to my email address</a:t>
            </a:r>
          </a:p>
          <a:p>
            <a:pPr marL="285750" indent="-285750">
              <a:buFont typeface="Arial" panose="020B0604020202020204" pitchFamily="34" charset="0"/>
              <a:buChar char="•"/>
            </a:pPr>
            <a:r>
              <a:rPr lang="en-GB" dirty="0" smtClean="0">
                <a:latin typeface="Calibri" panose="020F0502020204030204" pitchFamily="34" charset="0"/>
              </a:rPr>
              <a:t>Collect from the Info Hub</a:t>
            </a:r>
          </a:p>
          <a:p>
            <a:pPr marL="285750" indent="-285750">
              <a:buFont typeface="Arial" panose="020B0604020202020204" pitchFamily="34" charset="0"/>
              <a:buChar char="•"/>
            </a:pPr>
            <a:r>
              <a:rPr lang="en-GB" dirty="0" smtClean="0">
                <a:latin typeface="Calibri" panose="020F0502020204030204" pitchFamily="34" charset="0"/>
              </a:rPr>
              <a:t>Send to my campus address</a:t>
            </a:r>
          </a:p>
          <a:p>
            <a:pPr marL="285750" indent="-285750">
              <a:buFont typeface="Arial" panose="020B0604020202020204" pitchFamily="34" charset="0"/>
              <a:buChar char="•"/>
            </a:pPr>
            <a:r>
              <a:rPr lang="en-GB" dirty="0" smtClean="0">
                <a:latin typeface="Calibri" panose="020F0502020204030204" pitchFamily="34" charset="0"/>
              </a:rPr>
              <a:t>Send to my home address</a:t>
            </a:r>
          </a:p>
          <a:p>
            <a:pPr marL="285750" indent="-285750">
              <a:buFont typeface="Arial" panose="020B0604020202020204" pitchFamily="34" charset="0"/>
              <a:buChar char="•"/>
            </a:pPr>
            <a:endParaRPr lang="en-GB" dirty="0">
              <a:latin typeface="Calibri" panose="020F0502020204030204" pitchFamily="34" charset="0"/>
            </a:endParaRPr>
          </a:p>
          <a:p>
            <a:r>
              <a:rPr lang="en-GB" dirty="0" smtClean="0">
                <a:latin typeface="Calibri" panose="020F0502020204030204" pitchFamily="34" charset="0"/>
              </a:rPr>
              <a:t>Copyright declaration form  -tick box to confirm agreement</a:t>
            </a:r>
          </a:p>
          <a:p>
            <a:endParaRPr lang="en-GB" dirty="0"/>
          </a:p>
        </p:txBody>
      </p:sp>
      <p:pic>
        <p:nvPicPr>
          <p:cNvPr id="307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83568" y="1412776"/>
            <a:ext cx="4591050" cy="4905375"/>
          </a:xfrm>
          <a:prstGeom prst="rect">
            <a:avLst/>
          </a:prstGeom>
          <a:noFill/>
          <a:ln w="9525">
            <a:solidFill>
              <a:schemeClr val="bg1">
                <a:lumMod val="50000"/>
              </a:schemeClr>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421335738"/>
      </p:ext>
    </p:extLst>
  </p:cSld>
  <p:clrMapOvr>
    <a:masterClrMapping/>
  </p:clrMapOvr>
  <p:timing>
    <p:tnLst>
      <p:par>
        <p:cTn id="1" dur="indefinite" restart="never" nodeType="tmRoot"/>
      </p:par>
    </p:tnLst>
  </p:timing>
</p:sld>
</file>

<file path=ppt/theme/theme1.xml><?xml version="1.0" encoding="utf-8"?>
<a:theme xmlns:a="http://schemas.openxmlformats.org/drawingml/2006/main" name="Checkerboard keyboard design template">
  <a:themeElements>
    <a:clrScheme name="Default Design 9">
      <a:dk1>
        <a:srgbClr val="000000"/>
      </a:dk1>
      <a:lt1>
        <a:srgbClr val="DEF6F1"/>
      </a:lt1>
      <a:dk2>
        <a:srgbClr val="000000"/>
      </a:dk2>
      <a:lt2>
        <a:srgbClr val="969696"/>
      </a:lt2>
      <a:accent1>
        <a:srgbClr val="CEF9FE"/>
      </a:accent1>
      <a:accent2>
        <a:srgbClr val="8DC6FF"/>
      </a:accent2>
      <a:accent3>
        <a:srgbClr val="ECFAF7"/>
      </a:accent3>
      <a:accent4>
        <a:srgbClr val="000000"/>
      </a:accent4>
      <a:accent5>
        <a:srgbClr val="E3FBFE"/>
      </a:accent5>
      <a:accent6>
        <a:srgbClr val="7FB3E7"/>
      </a:accent6>
      <a:hlink>
        <a:srgbClr val="0066CC"/>
      </a:hlink>
      <a:folHlink>
        <a:srgbClr val="00A800"/>
      </a:folHlink>
    </a:clrScheme>
    <a:fontScheme name="Default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4">
        <a:dk1>
          <a:srgbClr val="2D2015"/>
        </a:dk1>
        <a:lt1>
          <a:srgbClr val="777777"/>
        </a:lt1>
        <a:dk2>
          <a:srgbClr val="523E26"/>
        </a:dk2>
        <a:lt2>
          <a:srgbClr val="DFC08D"/>
        </a:lt2>
        <a:accent1>
          <a:srgbClr val="B9DC91"/>
        </a:accent1>
        <a:accent2>
          <a:srgbClr val="6699CC"/>
        </a:accent2>
        <a:accent3>
          <a:srgbClr val="B3AFAC"/>
        </a:accent3>
        <a:accent4>
          <a:srgbClr val="656565"/>
        </a:accent4>
        <a:accent5>
          <a:srgbClr val="D9EBC7"/>
        </a:accent5>
        <a:accent6>
          <a:srgbClr val="5C8AB9"/>
        </a:accent6>
        <a:hlink>
          <a:srgbClr val="E66464"/>
        </a:hlink>
        <a:folHlink>
          <a:srgbClr val="660033"/>
        </a:folHlink>
      </a:clrScheme>
      <a:clrMap bg1="dk2" tx1="lt1" bg2="dk1" tx2="lt2" accent1="accent1" accent2="accent2" accent3="accent3" accent4="accent4" accent5="accent5" accent6="accent6" hlink="hlink" folHlink="folHlink"/>
    </a:extraClrScheme>
    <a:extraClrScheme>
      <a:clrScheme name="Default Design 5">
        <a:dk1>
          <a:srgbClr val="5C1F00"/>
        </a:dk1>
        <a:lt1>
          <a:srgbClr val="CCCC99"/>
        </a:lt1>
        <a:dk2>
          <a:srgbClr val="800000"/>
        </a:dk2>
        <a:lt2>
          <a:srgbClr val="DFD293"/>
        </a:lt2>
        <a:accent1>
          <a:srgbClr val="CC3300"/>
        </a:accent1>
        <a:accent2>
          <a:srgbClr val="BE7960"/>
        </a:accent2>
        <a:accent3>
          <a:srgbClr val="C0AAAA"/>
        </a:accent3>
        <a:accent4>
          <a:srgbClr val="AEAE82"/>
        </a:accent4>
        <a:accent5>
          <a:srgbClr val="E2ADAA"/>
        </a:accent5>
        <a:accent6>
          <a:srgbClr val="AC6D56"/>
        </a:accent6>
        <a:hlink>
          <a:srgbClr val="FFFF99"/>
        </a:hlink>
        <a:folHlink>
          <a:srgbClr val="FF9933"/>
        </a:folHlink>
      </a:clrScheme>
      <a:clrMap bg1="dk2" tx1="lt1" bg2="dk1" tx2="lt2" accent1="accent1" accent2="accent2" accent3="accent3" accent4="accent4" accent5="accent5" accent6="accent6" hlink="hlink" folHlink="folHlink"/>
    </a:extraClrScheme>
    <a:extraClrScheme>
      <a:clrScheme name="Default Design 6">
        <a:dk1>
          <a:srgbClr val="58572B"/>
        </a:dk1>
        <a:lt1>
          <a:srgbClr val="666699"/>
        </a:lt1>
        <a:dk2>
          <a:srgbClr val="66CCFF"/>
        </a:dk2>
        <a:lt2>
          <a:srgbClr val="3E3E5C"/>
        </a:lt2>
        <a:accent1>
          <a:srgbClr val="CCCC99"/>
        </a:accent1>
        <a:accent2>
          <a:srgbClr val="FFFFCC"/>
        </a:accent2>
        <a:accent3>
          <a:srgbClr val="B8B8CA"/>
        </a:accent3>
        <a:accent4>
          <a:srgbClr val="4A4923"/>
        </a:accent4>
        <a:accent5>
          <a:srgbClr val="E2E2CA"/>
        </a:accent5>
        <a:accent6>
          <a:srgbClr val="E7E7B9"/>
        </a:accent6>
        <a:hlink>
          <a:srgbClr val="990000"/>
        </a:hlink>
        <a:folHlink>
          <a:srgbClr val="663300"/>
        </a:folHlink>
      </a:clrScheme>
      <a:clrMap bg1="lt1" tx1="dk1" bg2="lt2" tx2="dk2" accent1="accent1" accent2="accent2" accent3="accent3" accent4="accent4" accent5="accent5" accent6="accent6" hlink="hlink" folHlink="folHlink"/>
    </a:extraClrScheme>
    <a:extraClrScheme>
      <a:clrScheme name="Default Design 7">
        <a:dk1>
          <a:srgbClr val="336699"/>
        </a:dk1>
        <a:lt1>
          <a:srgbClr val="666666"/>
        </a:lt1>
        <a:dk2>
          <a:srgbClr val="000000"/>
        </a:dk2>
        <a:lt2>
          <a:srgbClr val="33CCFF"/>
        </a:lt2>
        <a:accent1>
          <a:srgbClr val="D2D2D2"/>
        </a:accent1>
        <a:accent2>
          <a:srgbClr val="8DC6FF"/>
        </a:accent2>
        <a:accent3>
          <a:srgbClr val="AAAAAA"/>
        </a:accent3>
        <a:accent4>
          <a:srgbClr val="565656"/>
        </a:accent4>
        <a:accent5>
          <a:srgbClr val="E5E5E5"/>
        </a:accent5>
        <a:accent6>
          <a:srgbClr val="7FB3E7"/>
        </a:accent6>
        <a:hlink>
          <a:srgbClr val="0066CC"/>
        </a:hlink>
        <a:folHlink>
          <a:srgbClr val="FF9933"/>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3366CC"/>
        </a:lt1>
        <a:dk2>
          <a:srgbClr val="000099"/>
        </a:dk2>
        <a:lt2>
          <a:srgbClr val="006699"/>
        </a:lt2>
        <a:accent1>
          <a:srgbClr val="99CCFF"/>
        </a:accent1>
        <a:accent2>
          <a:srgbClr val="FF9900"/>
        </a:accent2>
        <a:accent3>
          <a:srgbClr val="AAAACA"/>
        </a:accent3>
        <a:accent4>
          <a:srgbClr val="2A56AE"/>
        </a:accent4>
        <a:accent5>
          <a:srgbClr val="CAE2FF"/>
        </a:accent5>
        <a:accent6>
          <a:srgbClr val="E78A00"/>
        </a:accent6>
        <a:hlink>
          <a:srgbClr val="009999"/>
        </a:hlink>
        <a:folHlink>
          <a:srgbClr val="FF5050"/>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DEF6F1"/>
        </a:lt1>
        <a:dk2>
          <a:srgbClr val="000000"/>
        </a:dk2>
        <a:lt2>
          <a:srgbClr val="969696"/>
        </a:lt2>
        <a:accent1>
          <a:srgbClr val="CEF9FE"/>
        </a:accent1>
        <a:accent2>
          <a:srgbClr val="8DC6FF"/>
        </a:accent2>
        <a:accent3>
          <a:srgbClr val="ECFAF7"/>
        </a:accent3>
        <a:accent4>
          <a:srgbClr val="000000"/>
        </a:accent4>
        <a:accent5>
          <a:srgbClr val="E3FBFE"/>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10">
        <a:dk1>
          <a:srgbClr val="000000"/>
        </a:dk1>
        <a:lt1>
          <a:srgbClr val="FFFFFF"/>
        </a:lt1>
        <a:dk2>
          <a:srgbClr val="F66F0A"/>
        </a:dk2>
        <a:lt2>
          <a:srgbClr val="808080"/>
        </a:lt2>
        <a:accent1>
          <a:srgbClr val="99CCFF"/>
        </a:accent1>
        <a:accent2>
          <a:srgbClr val="CCFFFF"/>
        </a:accent2>
        <a:accent3>
          <a:srgbClr val="FFFFFF"/>
        </a:accent3>
        <a:accent4>
          <a:srgbClr val="000000"/>
        </a:accent4>
        <a:accent5>
          <a:srgbClr val="CAE2FF"/>
        </a:accent5>
        <a:accent6>
          <a:srgbClr val="B9E7E7"/>
        </a:accent6>
        <a:hlink>
          <a:srgbClr val="006699"/>
        </a:hlink>
        <a:folHlink>
          <a:srgbClr val="CC33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Checkerboard keyboard design template</Template>
  <TotalTime>112</TotalTime>
  <Words>1635</Words>
  <Application>Microsoft Office PowerPoint</Application>
  <PresentationFormat>On-screen Show (4:3)</PresentationFormat>
  <Paragraphs>203</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Arial Black</vt:lpstr>
      <vt:lpstr>Arial Rounded MT Bold</vt:lpstr>
      <vt:lpstr>Calibri</vt:lpstr>
      <vt:lpstr>Wingdings</vt:lpstr>
      <vt:lpstr>Checkerboard keyboard design template</vt:lpstr>
      <vt:lpstr>Interlend 2015: Interlending at a Crossroads</vt:lpstr>
      <vt:lpstr>Introduction </vt:lpstr>
      <vt:lpstr>PDA at University of Sussex</vt:lpstr>
      <vt:lpstr>PDA at University of Sussex</vt:lpstr>
      <vt:lpstr>Enhancing user services using the EBL full catalogue of ebook titles</vt:lpstr>
      <vt:lpstr>Pilot service for instant fulfilment using EBL eBooks</vt:lpstr>
      <vt:lpstr>Setting up the Pilot service</vt:lpstr>
      <vt:lpstr>Interlibrary Loan Service</vt:lpstr>
      <vt:lpstr>Online request form: Article Request</vt:lpstr>
      <vt:lpstr>Online request form: Book Request</vt:lpstr>
      <vt:lpstr>Running the Pilot</vt:lpstr>
      <vt:lpstr>What did the Pilot service tell us?</vt:lpstr>
      <vt:lpstr>What did the Pilot service tell us?</vt:lpstr>
      <vt:lpstr>What did the Pilot service tell us?</vt:lpstr>
      <vt:lpstr>What did the Pilot service tell us?</vt:lpstr>
      <vt:lpstr>What did the Pilot service tell us?</vt:lpstr>
      <vt:lpstr>What did the Pilot service tell us?</vt:lpstr>
      <vt:lpstr>What did the Pilot service tell us?</vt:lpstr>
      <vt:lpstr>Summary of key findings</vt:lpstr>
      <vt:lpstr>Moving forward with ebooks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Instant fulfilment</dc:title>
  <dc:creator>staff</dc:creator>
  <cp:lastModifiedBy>LOBBAN Marjory</cp:lastModifiedBy>
  <cp:revision>62</cp:revision>
  <cp:lastPrinted>2015-06-29T10:47:34Z</cp:lastPrinted>
  <dcterms:created xsi:type="dcterms:W3CDTF">2015-04-19T18:40:29Z</dcterms:created>
  <dcterms:modified xsi:type="dcterms:W3CDTF">2015-07-31T15:29:05Z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TC010721281033</vt:lpwstr>
  </property>
</Properties>
</file>