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9" r:id="rId2"/>
    <p:sldId id="304" r:id="rId3"/>
    <p:sldId id="258" r:id="rId4"/>
    <p:sldId id="291" r:id="rId5"/>
    <p:sldId id="292" r:id="rId6"/>
    <p:sldId id="298" r:id="rId7"/>
    <p:sldId id="299" r:id="rId8"/>
    <p:sldId id="301" r:id="rId9"/>
    <p:sldId id="293" r:id="rId10"/>
    <p:sldId id="300" r:id="rId11"/>
    <p:sldId id="290" r:id="rId12"/>
    <p:sldId id="305" r:id="rId13"/>
    <p:sldId id="295" r:id="rId14"/>
    <p:sldId id="302" r:id="rId15"/>
    <p:sldId id="278" r:id="rId16"/>
  </p:sldIdLst>
  <p:sldSz cx="10688638" cy="7562850"/>
  <p:notesSz cx="6797675" cy="9874250"/>
  <p:defaultTextStyle>
    <a:defPPr>
      <a:defRPr lang="en-US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849"/>
    <a:srgbClr val="BD9FC9"/>
    <a:srgbClr val="9152A1"/>
    <a:srgbClr val="F7AFA5"/>
    <a:srgbClr val="F16369"/>
    <a:srgbClr val="93D9F3"/>
    <a:srgbClr val="18BAE7"/>
    <a:srgbClr val="C5D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716" autoAdjust="0"/>
  </p:normalViewPr>
  <p:slideViewPr>
    <p:cSldViewPr snapToObjects="1">
      <p:cViewPr varScale="1">
        <p:scale>
          <a:sx n="53" d="100"/>
          <a:sy n="53" d="100"/>
        </p:scale>
        <p:origin x="2232" y="78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5" d="100"/>
          <a:sy n="65" d="100"/>
        </p:scale>
        <p:origin x="33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h\Dropbox\Work\ILL%20presentation\ILL%20stats%20for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Numbers of Inter Library Loans at UH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Sheet3!$C$9</c:f>
              <c:strCache>
                <c:ptCount val="1"/>
                <c:pt idx="0">
                  <c:v>SEDs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Sheet3!$B$10:$B$19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Sheet3!$C$10:$C$19</c:f>
              <c:numCache>
                <c:formatCode>General</c:formatCode>
                <c:ptCount val="10"/>
                <c:pt idx="0">
                  <c:v>12042</c:v>
                </c:pt>
                <c:pt idx="1">
                  <c:v>8807</c:v>
                </c:pt>
                <c:pt idx="2">
                  <c:v>6729</c:v>
                </c:pt>
                <c:pt idx="3">
                  <c:v>5456</c:v>
                </c:pt>
                <c:pt idx="4">
                  <c:v>5186</c:v>
                </c:pt>
                <c:pt idx="5">
                  <c:v>3724</c:v>
                </c:pt>
                <c:pt idx="6">
                  <c:v>3942</c:v>
                </c:pt>
                <c:pt idx="7">
                  <c:v>3957</c:v>
                </c:pt>
                <c:pt idx="8">
                  <c:v>3808</c:v>
                </c:pt>
                <c:pt idx="9">
                  <c:v>2599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4C-4067-896A-ECC53147F1D3}"/>
            </c:ext>
          </c:extLst>
        </c:ser>
        <c:ser>
          <c:idx val="1"/>
          <c:order val="1"/>
          <c:tx>
            <c:strRef>
              <c:f>Sheet3!$D$9</c:f>
              <c:strCache>
                <c:ptCount val="1"/>
                <c:pt idx="0">
                  <c:v>loans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Sheet3!$B$10:$B$19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Sheet3!$D$10:$D$19</c:f>
              <c:numCache>
                <c:formatCode>General</c:formatCode>
                <c:ptCount val="10"/>
                <c:pt idx="0">
                  <c:v>1656</c:v>
                </c:pt>
                <c:pt idx="1">
                  <c:v>1261</c:v>
                </c:pt>
                <c:pt idx="2">
                  <c:v>1066</c:v>
                </c:pt>
                <c:pt idx="3">
                  <c:v>845</c:v>
                </c:pt>
                <c:pt idx="4">
                  <c:v>635</c:v>
                </c:pt>
                <c:pt idx="5">
                  <c:v>480</c:v>
                </c:pt>
                <c:pt idx="6">
                  <c:v>550</c:v>
                </c:pt>
                <c:pt idx="7">
                  <c:v>432</c:v>
                </c:pt>
                <c:pt idx="8">
                  <c:v>380</c:v>
                </c:pt>
                <c:pt idx="9">
                  <c:v>362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4C-4067-896A-ECC53147F1D3}"/>
            </c:ext>
          </c:extLst>
        </c:ser>
        <c:ser>
          <c:idx val="2"/>
          <c:order val="2"/>
          <c:tx>
            <c:strRef>
              <c:f>Sheet3!$E$9</c:f>
              <c:strCache>
                <c:ptCount val="1"/>
                <c:pt idx="0">
                  <c:v>total volume (SEDs + loans)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Sheet3!$B$10:$B$19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Sheet3!$E$10:$E$19</c:f>
              <c:numCache>
                <c:formatCode>General</c:formatCode>
                <c:ptCount val="10"/>
                <c:pt idx="0">
                  <c:v>13698</c:v>
                </c:pt>
                <c:pt idx="1">
                  <c:v>10068</c:v>
                </c:pt>
                <c:pt idx="2">
                  <c:v>7795</c:v>
                </c:pt>
                <c:pt idx="3">
                  <c:v>6301</c:v>
                </c:pt>
                <c:pt idx="4">
                  <c:v>5821</c:v>
                </c:pt>
                <c:pt idx="5">
                  <c:v>4204</c:v>
                </c:pt>
                <c:pt idx="6">
                  <c:v>4492</c:v>
                </c:pt>
                <c:pt idx="7">
                  <c:v>4389</c:v>
                </c:pt>
                <c:pt idx="8">
                  <c:v>4188</c:v>
                </c:pt>
                <c:pt idx="9">
                  <c:v>2961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4C-4067-896A-ECC53147F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209408"/>
        <c:axId val="205209800"/>
      </c:barChart>
      <c:catAx>
        <c:axId val="20520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09800"/>
        <c:crosses val="autoZero"/>
        <c:auto val="1"/>
        <c:lblAlgn val="ctr"/>
        <c:lblOffset val="100"/>
        <c:noMultiLvlLbl val="0"/>
      </c:catAx>
      <c:valAx>
        <c:axId val="20520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20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226EE2-C84D-4C75-82FA-A917DB1468B8}" type="datetimeFigureOut">
              <a:rPr lang="en-US" altLang="en-US"/>
              <a:pPr/>
              <a:t>11/17/2016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741363"/>
            <a:ext cx="52292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503157-9BA3-4953-9F73-DD93B66EE8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2934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aseline="0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DF69C16-F9DB-4034-A09A-B59A53A7A74A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216340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dirty="0"/>
          </a:p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85779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856294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12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429499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195328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217446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9398A8D-C1E0-438C-A5DE-F7853E6B4763}" type="slidenum">
              <a:rPr lang="en-GB" altLang="en-US" sz="1200"/>
              <a:pPr eaLnBrk="1" hangingPunct="1"/>
              <a:t>15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01846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 </a:t>
            </a:r>
            <a:endParaRPr lang="en-GB" alt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2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8538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374611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767" y="4690269"/>
            <a:ext cx="5438140" cy="4443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90111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None/>
            </a:pPr>
            <a:endParaRPr lang="en-GB" alt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32775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250422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547719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GB" alt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34040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b="0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A175B95-495F-46C7-898D-5A3DDA6E4523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91080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3D2B8B8-A564-4378-B655-13D9B2D67064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66EF08F-3F7D-4495-8925-2BE41F961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83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4C8DA2F-A59A-492F-9AFB-5944B4B31998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4A109A5-D665-4586-BFE5-C43B501F9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F3ACF33-9AC1-4763-A983-576D844A8112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4A4DF47-BB88-4050-BD55-2D8314C3B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3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7E68D6E-0C4C-451D-851C-1CDAB99017B9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16DCA56-976D-46ED-8EFA-692333FD0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4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/>
          <a:lstStyle>
            <a:lvl1pPr algn="l">
              <a:defRPr sz="46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51EB1F2-65C0-408C-807D-6457B2BE5437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EBF0456-28AA-4535-A416-3F22A1434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22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13772F7-F3A1-40AE-9772-72FC521DFE32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C0978B2-1651-41C5-82A9-E159ACD83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16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ED1D8E8-7642-4318-919A-FD812FF02C22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E2C00CC-03A8-430F-B895-1722132B5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56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86FBC64-5724-431F-889A-B1192509E540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D50BE71-8784-4F78-9D78-60F6E1F66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44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78761C6-199B-4F06-856F-76F9F6993C98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200159A-C5E7-45B0-A867-92DC44592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693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902B7FA-3136-468A-ADAC-2C9EC93059C3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CBF808F-CDD7-4126-A74E-5B3EC5E65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66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028FD9E-9B5D-4B9B-869F-7E5A9063ADDE}" type="datetimeFigureOut">
              <a:rPr lang="en-US" altLang="en-US"/>
              <a:pPr/>
              <a:t>11/17/2016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/>
          <a:lstStyle>
            <a:lvl1pPr defTabSz="521437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FE5A077-E1AC-4C6E-8E65-6E7325220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64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3063" y="962025"/>
            <a:ext cx="96202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Slide title in Arial</a:t>
            </a:r>
            <a:br>
              <a:rPr lang="en-GB" altLang="en-US"/>
            </a:br>
            <a:r>
              <a:rPr lang="en-GB" altLang="en-US"/>
              <a:t>Slide subtitle in Arial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5913" y="2409825"/>
            <a:ext cx="9837737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  <a:p>
            <a:pPr lvl="0"/>
            <a:r>
              <a:rPr lang="en-US" altLang="en-US"/>
              <a:t>Text ranged left, one paragraph space between lines of text in black </a:t>
            </a:r>
          </a:p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520700" rtl="0" eaLnBrk="0" fontAlgn="base" hangingPunct="0">
        <a:spcBef>
          <a:spcPts val="100"/>
        </a:spcBef>
        <a:spcAft>
          <a:spcPts val="100"/>
        </a:spcAft>
        <a:defRPr sz="2800" kern="12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1pPr>
      <a:lvl2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2pPr>
      <a:lvl3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3pPr>
      <a:lvl4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4pPr>
      <a:lvl5pPr algn="l" defTabSz="520700" rtl="0" eaLnBrk="0" fontAlgn="base" hangingPunct="0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MS PGothic" panose="020B0600070205080204" pitchFamily="34" charset="-128"/>
          <a:cs typeface="Arial MT Lt"/>
        </a:defRPr>
      </a:lvl5pPr>
      <a:lvl6pPr marL="4572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6pPr>
      <a:lvl7pPr marL="9144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7pPr>
      <a:lvl8pPr marL="13716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8pPr>
      <a:lvl9pPr marL="1828800" algn="l" defTabSz="520700" rtl="0" fontAlgn="base">
        <a:spcBef>
          <a:spcPts val="100"/>
        </a:spcBef>
        <a:spcAft>
          <a:spcPts val="100"/>
        </a:spcAft>
        <a:defRPr sz="2800">
          <a:solidFill>
            <a:schemeClr val="bg1"/>
          </a:solidFill>
          <a:latin typeface="Arial MT Lt"/>
          <a:ea typeface="Arial MT Lt"/>
          <a:cs typeface="Arial MT Lt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 MT Lt"/>
          <a:ea typeface="MS PGothic" panose="020B0600070205080204" pitchFamily="34" charset="-128"/>
          <a:cs typeface="Arial MT Lt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Arial MT Lt"/>
          <a:cs typeface="Arial MT Lt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Arial MT Lt"/>
          <a:cs typeface="Arial MT Lt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Arial MT Lt"/>
          <a:cs typeface="Arial MT Lt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Arial MT Lt"/>
          <a:cs typeface="Arial MT Lt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herts.ac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.1.halliday@Herts.ac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library.herts.ac.uk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0143" y="4845050"/>
            <a:ext cx="10180637" cy="2470150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113" y="5000625"/>
            <a:ext cx="9620250" cy="955675"/>
          </a:xfrm>
          <a:prstGeom prst="rect">
            <a:avLst/>
          </a:prstGeom>
        </p:spPr>
        <p:txBody>
          <a:bodyPr lIns="104287" tIns="52144" rIns="104287" bIns="52144"/>
          <a:lstStyle/>
          <a:p>
            <a:pPr defTabSz="521437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n-GB" sz="2600" dirty="0">
                <a:solidFill>
                  <a:schemeClr val="bg1"/>
                </a:solidFill>
                <a:latin typeface="Arial MT Lt"/>
                <a:ea typeface="+mj-ea"/>
                <a:cs typeface="Arial MT Lt"/>
              </a:rPr>
              <a:t>Inter Library Loans at the University of Hertfordshire</a:t>
            </a:r>
            <a:br>
              <a:rPr lang="en-GB" sz="2600" dirty="0">
                <a:solidFill>
                  <a:schemeClr val="bg1"/>
                </a:solidFill>
                <a:latin typeface="Arial MT Lt"/>
                <a:ea typeface="+mj-ea"/>
                <a:cs typeface="Arial MT Lt"/>
              </a:rPr>
            </a:br>
            <a:r>
              <a:rPr lang="en-GB" sz="2200" dirty="0">
                <a:latin typeface="Arial MT Lt"/>
                <a:ea typeface="+mj-ea"/>
                <a:cs typeface="Arial MT Lt"/>
              </a:rPr>
              <a:t>using the Koha Open source LMS and the British Library API for unmediated ILL requests</a:t>
            </a:r>
            <a:endParaRPr lang="en-US" sz="2200" dirty="0">
              <a:solidFill>
                <a:schemeClr val="bg1"/>
              </a:solidFill>
              <a:latin typeface="Arial MT Lt"/>
              <a:ea typeface="+mj-ea"/>
              <a:cs typeface="Arial MT Lt"/>
            </a:endParaRPr>
          </a:p>
        </p:txBody>
      </p:sp>
      <p:sp>
        <p:nvSpPr>
          <p:cNvPr id="16389" name="TextBox 12"/>
          <p:cNvSpPr txBox="1">
            <a:spLocks noChangeArrowheads="1"/>
          </p:cNvSpPr>
          <p:nvPr/>
        </p:nvSpPr>
        <p:spPr bwMode="auto">
          <a:xfrm>
            <a:off x="392113" y="5911850"/>
            <a:ext cx="5960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400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sz="1800" b="1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800" b="1" dirty="0">
                <a:latin typeface="Calibri" panose="020F0502020204030204" pitchFamily="34" charset="0"/>
              </a:rPr>
              <a:t>Sarah Halliday, Content and Collections Consultant</a:t>
            </a:r>
          </a:p>
          <a:p>
            <a:pPr eaLnBrk="1" hangingPunct="1"/>
            <a:r>
              <a:rPr lang="en-US" altLang="en-US" sz="1800" b="1" dirty="0">
                <a:latin typeface="Calibri" panose="020F0502020204030204" pitchFamily="34" charset="0"/>
              </a:rPr>
              <a:t>University of Hertfordshire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000" dirty="0">
                <a:latin typeface="Calibri" panose="020F0502020204030204" pitchFamily="34" charset="0"/>
                <a:hlinkClick r:id="rId3"/>
              </a:rPr>
              <a:t>https://library.herts.ac.uk/</a:t>
            </a:r>
            <a:endParaRPr lang="en-US" altLang="en-US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13" y="516618"/>
            <a:ext cx="10180952" cy="4590476"/>
          </a:xfrm>
          <a:prstGeom prst="rect">
            <a:avLst/>
          </a:prstGeom>
          <a:effectLst/>
        </p:spPr>
      </p:pic>
      <p:pic>
        <p:nvPicPr>
          <p:cNvPr id="1638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04825"/>
            <a:ext cx="2071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dirty="0" smtClean="0">
                <a:ea typeface="+mj-ea"/>
              </a:rPr>
              <a:t>Initial issues </a:t>
            </a:r>
            <a:r>
              <a:rPr lang="en-GB" dirty="0">
                <a:ea typeface="+mj-ea"/>
              </a:rPr>
              <a:t>and solutions</a:t>
            </a:r>
            <a:r>
              <a:rPr lang="en-US" dirty="0">
                <a:solidFill>
                  <a:srgbClr val="C5DF9F"/>
                </a:solidFill>
                <a:ea typeface="+mj-ea"/>
              </a:rPr>
              <a:t/>
            </a:r>
            <a:br>
              <a:rPr lang="en-US" dirty="0">
                <a:solidFill>
                  <a:srgbClr val="C5DF9F"/>
                </a:solidFill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15913" y="2125241"/>
            <a:ext cx="10113962" cy="5437609"/>
          </a:xfrm>
        </p:spPr>
        <p:txBody>
          <a:bodyPr/>
          <a:lstStyle/>
          <a:p>
            <a:pPr lvl="0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Manual submission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BL was time consuming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Now we have a script to bundle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manual requests, send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them via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ARTEmail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update Koha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Difficult for users to tell the status of a request from their patron record on Koha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Created more meaningful statuses which also appear on the OPAC patron record-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returned</a:t>
            </a:r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BL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API is relatively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untested and incomplete holdings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mean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items not being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found</a:t>
            </a:r>
          </a:p>
          <a:p>
            <a:pPr lvl="1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discussion with the BL to help develop the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</a:p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z="1800" dirty="0">
              <a:latin typeface="Arial MT Lt" charset="0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84533" y="4504074"/>
            <a:ext cx="3959304" cy="2484264"/>
            <a:chOff x="5951148" y="3277368"/>
            <a:chExt cx="4289715" cy="2944237"/>
          </a:xfrm>
        </p:grpSpPr>
        <p:sp>
          <p:nvSpPr>
            <p:cNvPr id="6" name="Rectangle 5"/>
            <p:cNvSpPr/>
            <p:nvPr/>
          </p:nvSpPr>
          <p:spPr>
            <a:xfrm>
              <a:off x="5951148" y="3277368"/>
              <a:ext cx="4289715" cy="29442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358" y="3493393"/>
              <a:ext cx="3905250" cy="24860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8136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23" y="489707"/>
            <a:ext cx="9620250" cy="955675"/>
          </a:xfrm>
        </p:spPr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dirty="0">
                <a:ea typeface="+mj-ea"/>
              </a:rPr>
              <a:t>How is it working?</a:t>
            </a:r>
            <a:br>
              <a:rPr lang="en-GB" dirty="0">
                <a:ea typeface="+mj-ea"/>
              </a:rPr>
            </a:br>
            <a:r>
              <a:rPr lang="en-GB" dirty="0">
                <a:ea typeface="+mj-ea"/>
              </a:rPr>
              <a:t/>
            </a:r>
            <a:br>
              <a:rPr lang="en-GB" dirty="0">
                <a:ea typeface="+mj-ea"/>
              </a:rPr>
            </a:br>
            <a:r>
              <a:rPr lang="en-GB" sz="2600" dirty="0">
                <a:ea typeface="+mj-ea"/>
              </a:rPr>
              <a:t>Numbers of ILLs at UH over 10 years … </a:t>
            </a:r>
            <a:r>
              <a:rPr lang="en-US" sz="2600" dirty="0">
                <a:solidFill>
                  <a:srgbClr val="C5DF9F"/>
                </a:solidFill>
                <a:ea typeface="+mj-ea"/>
              </a:rPr>
              <a:t/>
            </a:r>
            <a:br>
              <a:rPr lang="en-US" sz="2600" dirty="0">
                <a:solidFill>
                  <a:srgbClr val="C5DF9F"/>
                </a:solidFill>
                <a:ea typeface="+mj-ea"/>
              </a:rPr>
            </a:br>
            <a:endParaRPr lang="en-US" sz="2600" dirty="0">
              <a:ea typeface="+mj-ea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158178"/>
              </p:ext>
            </p:extLst>
          </p:nvPr>
        </p:nvGraphicFramePr>
        <p:xfrm>
          <a:off x="295275" y="2131183"/>
          <a:ext cx="10134600" cy="449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2397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656" y="484187"/>
            <a:ext cx="9620250" cy="1209006"/>
          </a:xfrm>
        </p:spPr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US" dirty="0">
                <a:ea typeface="+mj-ea"/>
              </a:rPr>
              <a:t>How is it working?</a:t>
            </a:r>
            <a:br>
              <a:rPr lang="en-US" dirty="0">
                <a:ea typeface="+mj-ea"/>
              </a:rPr>
            </a:br>
            <a:r>
              <a:rPr lang="en-US" sz="2300" dirty="0">
                <a:ea typeface="+mj-ea"/>
              </a:rPr>
              <a:t/>
            </a:r>
            <a:br>
              <a:rPr lang="en-US" sz="2300" dirty="0">
                <a:ea typeface="+mj-ea"/>
              </a:rPr>
            </a:br>
            <a:r>
              <a:rPr lang="en-US" sz="2300" dirty="0">
                <a:ea typeface="+mj-ea"/>
              </a:rPr>
              <a:t>More detail</a:t>
            </a: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6802436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2125662"/>
            <a:ext cx="10113962" cy="4991100"/>
          </a:xfrm>
        </p:spPr>
        <p:txBody>
          <a:bodyPr/>
          <a:lstStyle/>
          <a:p>
            <a:r>
              <a:rPr lang="en-GB" sz="2800" dirty="0"/>
              <a:t>54% of SED delivery fully automated</a:t>
            </a:r>
          </a:p>
          <a:p>
            <a:pPr lvl="1"/>
            <a:r>
              <a:rPr lang="en-GB" sz="2800" dirty="0"/>
              <a:t>why not all via API?</a:t>
            </a:r>
          </a:p>
          <a:p>
            <a:pPr lvl="2"/>
            <a:r>
              <a:rPr lang="en-GB" sz="2400" dirty="0"/>
              <a:t>API limitations</a:t>
            </a:r>
          </a:p>
          <a:p>
            <a:pPr lvl="2"/>
            <a:r>
              <a:rPr lang="en-GB" sz="2400" dirty="0"/>
              <a:t>User preference</a:t>
            </a:r>
          </a:p>
          <a:p>
            <a:pPr lvl="2"/>
            <a:endParaRPr lang="en-GB" dirty="0"/>
          </a:p>
          <a:p>
            <a:r>
              <a:rPr lang="en-GB" sz="2800" dirty="0"/>
              <a:t>45% requests placed by staff / 55% by students</a:t>
            </a:r>
          </a:p>
          <a:p>
            <a:pPr lvl="1"/>
            <a:r>
              <a:rPr lang="en-GB" sz="2800" dirty="0"/>
              <a:t>further breakdown by school /type of student / course</a:t>
            </a:r>
          </a:p>
          <a:p>
            <a:pPr lvl="2"/>
            <a:r>
              <a:rPr lang="en-GB" sz="2400" dirty="0"/>
              <a:t>Limitations of information currently available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243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13" y="468433"/>
            <a:ext cx="9620250" cy="955675"/>
          </a:xfrm>
        </p:spPr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US" sz="3200" dirty="0"/>
              <a:t>How is it working?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dirty="0"/>
              <a:t>Questions raised and future developments</a:t>
            </a:r>
            <a:endParaRPr lang="en-US" dirty="0">
              <a:ea typeface="+mj-ea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8" y="6619875"/>
            <a:ext cx="1352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UniAwards2015_EmailButton_Winne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619875"/>
            <a:ext cx="9747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275" y="2260204"/>
            <a:ext cx="100175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Future </a:t>
            </a:r>
            <a:r>
              <a:rPr lang="en-GB" sz="1800" dirty="0"/>
              <a:t>development work by PTFS, streamlining processes by us, BL development </a:t>
            </a:r>
            <a:r>
              <a:rPr lang="en-GB" sz="1800" dirty="0" err="1"/>
              <a:t>eg</a:t>
            </a:r>
            <a:r>
              <a:rPr lang="en-GB" sz="1800" dirty="0"/>
              <a:t>.:</a:t>
            </a:r>
          </a:p>
          <a:p>
            <a:pPr marL="8064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Speed up staff interface - PTFS</a:t>
            </a:r>
          </a:p>
          <a:p>
            <a:pPr marL="8064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Record when articles found via 360 link so we can monitor cost savings - UH</a:t>
            </a:r>
          </a:p>
          <a:p>
            <a:pPr marL="8064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enable use of DOIs - BL</a:t>
            </a:r>
          </a:p>
          <a:p>
            <a:pPr marL="8636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Ideal workflow for placing an ILL request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496159" y="4195966"/>
            <a:ext cx="9723784" cy="1944216"/>
            <a:chOff x="373063" y="4501505"/>
            <a:chExt cx="9723784" cy="1944216"/>
          </a:xfrm>
        </p:grpSpPr>
        <p:sp>
          <p:nvSpPr>
            <p:cNvPr id="6" name="Rectangle 5"/>
            <p:cNvSpPr/>
            <p:nvPr/>
          </p:nvSpPr>
          <p:spPr>
            <a:xfrm>
              <a:off x="373063" y="4501505"/>
              <a:ext cx="9723784" cy="194421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9783" y="4741143"/>
              <a:ext cx="1224136" cy="13234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Item not found in Summon</a:t>
              </a:r>
            </a:p>
            <a:p>
              <a:endParaRPr lang="en-GB" sz="1600" dirty="0"/>
            </a:p>
            <a:p>
              <a:endParaRPr lang="en-GB" sz="1600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743919" y="4933553"/>
              <a:ext cx="360040" cy="198235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21120" y="4733534"/>
              <a:ext cx="1564660" cy="13234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ILL option appears, </a:t>
              </a:r>
            </a:p>
            <a:p>
              <a:r>
                <a:rPr lang="en-GB" sz="1600" dirty="0"/>
                <a:t>pre-populated with metadata from Summon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3704875" y="4921920"/>
              <a:ext cx="358106" cy="209868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82076" y="4733534"/>
              <a:ext cx="1639510" cy="13234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ILL form is item specific, with compulsory fields for item type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745498" y="4921920"/>
              <a:ext cx="346455" cy="209868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5865" y="4727923"/>
              <a:ext cx="1460702" cy="13234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Form data is used to search BL API</a:t>
              </a:r>
            </a:p>
            <a:p>
              <a:endParaRPr lang="en-GB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70845" y="4727922"/>
              <a:ext cx="2022467" cy="132343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If no match, manual form appears, pre-populated with search terms as before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7600478" y="4937813"/>
              <a:ext cx="346455" cy="209868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055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521437" eaLnBrk="1" fontAlgn="auto" hangingPunct="1">
              <a:defRPr/>
            </a:pPr>
            <a:r>
              <a:rPr lang="en-US" dirty="0">
                <a:ea typeface="+mj-ea"/>
              </a:rPr>
              <a:t>In conclusion</a:t>
            </a: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082" y="6805761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275" y="1981226"/>
            <a:ext cx="10134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PTFS developed an effective ILL module with improved functionality, with our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8064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Not a like-for-like replacement – has made us map processes and examine workflows forensically – lots of questioning!</a:t>
            </a:r>
          </a:p>
          <a:p>
            <a:pPr marL="8064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Consulted with our users and find out their needs and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sz="2000" dirty="0"/>
              <a:t>Speedier SED delivery for our users</a:t>
            </a:r>
          </a:p>
          <a:p>
            <a:endParaRPr lang="en-GB" sz="2000" dirty="0" smtClean="0"/>
          </a:p>
          <a:p>
            <a:r>
              <a:rPr lang="en-GB" sz="2000" dirty="0" smtClean="0"/>
              <a:t>Opened </a:t>
            </a:r>
            <a:r>
              <a:rPr lang="en-GB" sz="2000" dirty="0"/>
              <a:t>up dialogue with BL over API development </a:t>
            </a:r>
          </a:p>
          <a:p>
            <a:endParaRPr lang="en-GB" sz="2000" dirty="0"/>
          </a:p>
          <a:p>
            <a:pPr marL="8636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although </a:t>
            </a:r>
            <a:r>
              <a:rPr lang="en-GB" sz="1800" dirty="0" err="1"/>
              <a:t>ARTEmail</a:t>
            </a:r>
            <a:r>
              <a:rPr lang="en-GB" sz="1800" dirty="0"/>
              <a:t> now remaining </a:t>
            </a:r>
            <a:r>
              <a:rPr lang="en-GB" sz="1800" dirty="0" smtClean="0"/>
              <a:t>…(phew!)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 smtClean="0"/>
              <a:t>Great </a:t>
            </a:r>
            <a:r>
              <a:rPr lang="en-GB" sz="2000" dirty="0"/>
              <a:t>opportunity for team working and raising awareness of ILL processes for all members of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Providing detailed statistics to use for service </a:t>
            </a:r>
            <a:r>
              <a:rPr lang="en-GB" sz="2000" dirty="0" smtClean="0"/>
              <a:t>monitoring, planning </a:t>
            </a:r>
            <a:r>
              <a:rPr lang="en-GB" sz="2000" dirty="0"/>
              <a:t>and changes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9531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388" y="292483"/>
            <a:ext cx="10134600" cy="7010400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63563" y="901105"/>
            <a:ext cx="9620250" cy="5616624"/>
          </a:xfrm>
        </p:spPr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sz="6000" dirty="0">
                <a:ea typeface="+mj-ea"/>
              </a:rPr>
              <a:t/>
            </a:r>
            <a:br>
              <a:rPr lang="en-GB" sz="6000" dirty="0">
                <a:ea typeface="+mj-ea"/>
              </a:rPr>
            </a:br>
            <a:r>
              <a:rPr lang="en-GB" sz="6000" dirty="0">
                <a:ea typeface="+mj-ea"/>
              </a:rPr>
              <a:t/>
            </a:r>
            <a:br>
              <a:rPr lang="en-GB" sz="6000" dirty="0">
                <a:ea typeface="+mj-ea"/>
              </a:rPr>
            </a:br>
            <a:r>
              <a:rPr lang="en-GB" sz="6000" dirty="0">
                <a:ea typeface="+mj-ea"/>
              </a:rPr>
              <a:t>Thank you!</a:t>
            </a:r>
            <a:br>
              <a:rPr lang="en-GB" sz="6000" dirty="0">
                <a:ea typeface="+mj-ea"/>
              </a:rPr>
            </a:br>
            <a:r>
              <a:rPr lang="en-GB" dirty="0">
                <a:ea typeface="+mj-ea"/>
              </a:rPr>
              <a:t/>
            </a:r>
            <a:br>
              <a:rPr lang="en-GB" dirty="0">
                <a:ea typeface="+mj-ea"/>
              </a:rPr>
            </a:br>
            <a:r>
              <a:rPr lang="en-GB" dirty="0">
                <a:ea typeface="+mj-ea"/>
              </a:rPr>
              <a:t/>
            </a:r>
            <a:br>
              <a:rPr lang="en-GB" dirty="0">
                <a:ea typeface="+mj-ea"/>
              </a:rPr>
            </a:br>
            <a:r>
              <a:rPr lang="en-GB" dirty="0">
                <a:ea typeface="+mj-ea"/>
              </a:rPr>
              <a:t/>
            </a:r>
            <a:br>
              <a:rPr lang="en-GB" dirty="0">
                <a:ea typeface="+mj-ea"/>
              </a:rPr>
            </a:br>
            <a:r>
              <a:rPr lang="en-GB" dirty="0">
                <a:ea typeface="+mj-ea"/>
              </a:rPr>
              <a:t>Sarah Halliday 		</a:t>
            </a:r>
            <a:r>
              <a:rPr lang="en-GB" dirty="0">
                <a:ea typeface="+mj-ea"/>
                <a:hlinkClick r:id="rId3"/>
              </a:rPr>
              <a:t>s.1.halliday@herts.ac.uk</a:t>
            </a:r>
            <a:r>
              <a:rPr lang="en-GB" dirty="0">
                <a:ea typeface="+mj-ea"/>
              </a:rPr>
              <a:t/>
            </a:r>
            <a:br>
              <a:rPr lang="en-GB" dirty="0">
                <a:ea typeface="+mj-ea"/>
              </a:rPr>
            </a:br>
            <a:r>
              <a:rPr lang="en-GB" dirty="0">
                <a:ea typeface="+mj-ea"/>
              </a:rPr>
              <a:t/>
            </a:r>
            <a:br>
              <a:rPr lang="en-GB" dirty="0">
                <a:ea typeface="+mj-ea"/>
              </a:rPr>
            </a:br>
            <a:r>
              <a:rPr lang="en-GB" dirty="0"/>
              <a:t>Content and Collections Team </a:t>
            </a:r>
            <a:br>
              <a:rPr lang="en-GB" dirty="0"/>
            </a:br>
            <a:r>
              <a:rPr lang="en-GB" dirty="0"/>
              <a:t>Library and Computing Services</a:t>
            </a:r>
            <a:br>
              <a:rPr lang="en-GB" dirty="0"/>
            </a:br>
            <a:r>
              <a:rPr lang="en-GB" dirty="0"/>
              <a:t>University of Hertfordshire</a:t>
            </a:r>
            <a:br>
              <a:rPr lang="en-GB" dirty="0"/>
            </a:br>
            <a:r>
              <a:rPr lang="en-GB" dirty="0">
                <a:ea typeface="+mj-ea"/>
              </a:rPr>
              <a:t/>
            </a:r>
            <a:br>
              <a:rPr lang="en-GB" dirty="0">
                <a:ea typeface="+mj-ea"/>
              </a:rPr>
            </a:br>
            <a:endParaRPr lang="en-US" dirty="0">
              <a:ea typeface="+mj-ea"/>
            </a:endParaRPr>
          </a:p>
        </p:txBody>
      </p:sp>
      <p:pic>
        <p:nvPicPr>
          <p:cNvPr id="3686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438" y="6619875"/>
            <a:ext cx="1352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UniAwards2015_EmailButton_Winne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6619875"/>
            <a:ext cx="9747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521437" eaLnBrk="1" fontAlgn="auto" hangingPunct="1">
              <a:defRPr/>
            </a:pPr>
            <a:r>
              <a:rPr lang="en-GB" dirty="0">
                <a:ea typeface="+mj-ea"/>
              </a:rPr>
              <a:t>Some background – University of Hertfordshire</a:t>
            </a:r>
            <a:endParaRPr lang="en-US" dirty="0">
              <a:ea typeface="+mj-ea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15419" y="2147602"/>
            <a:ext cx="9837737" cy="4991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00" b="1" dirty="0">
                <a:latin typeface="Arial MT Lt" charset="0"/>
              </a:rPr>
              <a:t>University of Hertfordshire</a:t>
            </a:r>
          </a:p>
          <a:p>
            <a:pPr marL="741363" lvl="1" indent="-285750" eaLnBrk="1" hangingPunct="1"/>
            <a:r>
              <a:rPr lang="en-US" altLang="en-US" sz="1800" dirty="0">
                <a:latin typeface="Arial MT Lt" charset="0"/>
              </a:rPr>
              <a:t>post-1994 University</a:t>
            </a:r>
          </a:p>
          <a:p>
            <a:pPr marL="741363" lvl="1" indent="-285750" eaLnBrk="1" hangingPunct="1"/>
            <a:r>
              <a:rPr lang="en-US" altLang="en-US" sz="1800" dirty="0">
                <a:latin typeface="Arial MT Lt" charset="0"/>
              </a:rPr>
              <a:t>medium sized teaching university</a:t>
            </a:r>
          </a:p>
          <a:p>
            <a:pPr marL="1198563" lvl="2" indent="-285750" eaLnBrk="1" hangingPunct="1"/>
            <a:r>
              <a:rPr lang="en-US" altLang="en-US" sz="1300" dirty="0">
                <a:latin typeface="Arial MT Lt" charset="0"/>
              </a:rPr>
              <a:t>24,4800 students,  predominantly on taught courses</a:t>
            </a:r>
          </a:p>
          <a:p>
            <a:pPr marL="1198563" lvl="2" indent="-285750" eaLnBrk="1" hangingPunct="1"/>
            <a:r>
              <a:rPr lang="en-US" altLang="en-US" sz="1300" dirty="0">
                <a:latin typeface="Arial MT Lt" charset="0"/>
              </a:rPr>
              <a:t>30% part-time</a:t>
            </a:r>
          </a:p>
          <a:p>
            <a:pPr marL="1198563" lvl="2" indent="-285750" eaLnBrk="1" hangingPunct="1"/>
            <a:r>
              <a:rPr lang="en-US" altLang="en-US" sz="1300" dirty="0">
                <a:latin typeface="Arial MT Lt" charset="0"/>
              </a:rPr>
              <a:t>22% post-graduate (20% taught courses, 2% research)</a:t>
            </a:r>
          </a:p>
          <a:p>
            <a:pPr marL="1198563" lvl="2" indent="-285750" eaLnBrk="1" hangingPunct="1"/>
            <a:r>
              <a:rPr lang="en-US" altLang="en-US" sz="1300" dirty="0">
                <a:latin typeface="Arial MT Lt" charset="0"/>
              </a:rPr>
              <a:t>17% international students (majority non-EU)</a:t>
            </a:r>
          </a:p>
          <a:p>
            <a:pPr marL="741363" lvl="1" indent="-285750" eaLnBrk="1" hangingPunct="1"/>
            <a:r>
              <a:rPr lang="en-US" altLang="en-US" sz="1800" dirty="0">
                <a:latin typeface="Arial MT Lt" charset="0"/>
              </a:rPr>
              <a:t>Subjects: Medical and health sciences (25%), Business (17%), Creative Arts (10%), Education (10%)</a:t>
            </a:r>
          </a:p>
          <a:p>
            <a:pPr marL="741363" lvl="1" indent="-285750" eaLnBrk="1" hangingPunct="1"/>
            <a:r>
              <a:rPr lang="en-US" altLang="en-US" sz="1800" dirty="0">
                <a:latin typeface="Arial MT Lt" charset="0"/>
              </a:rPr>
              <a:t>Strategic focus on fostering and strengthening research</a:t>
            </a:r>
          </a:p>
          <a:p>
            <a:pPr marL="455613" lvl="1" indent="0" eaLnBrk="1" hangingPunct="1">
              <a:buNone/>
            </a:pPr>
            <a:endParaRPr lang="en-US" altLang="en-US" sz="1800" dirty="0">
              <a:latin typeface="Arial MT Lt" charset="0"/>
            </a:endParaRPr>
          </a:p>
          <a:p>
            <a:pPr marL="0" indent="0" eaLnBrk="1" hangingPunct="1">
              <a:buNone/>
            </a:pPr>
            <a:r>
              <a:rPr lang="en-US" altLang="en-US" sz="1800" b="1" dirty="0">
                <a:latin typeface="Arial MT Lt" charset="0"/>
              </a:rPr>
              <a:t>Content and Collections Team (Library and Computing services)</a:t>
            </a:r>
          </a:p>
          <a:p>
            <a:pPr lvl="1" eaLnBrk="1" hangingPunct="1"/>
            <a:r>
              <a:rPr lang="en-US" altLang="en-US" sz="1800" dirty="0">
                <a:latin typeface="Arial MT Lt" charset="0"/>
              </a:rPr>
              <a:t>‘traditional’ library functions – acquisitions, cataloguing, journals, library systems, ILL</a:t>
            </a:r>
          </a:p>
          <a:p>
            <a:pPr lvl="1" eaLnBrk="1" hangingPunct="1"/>
            <a:r>
              <a:rPr lang="en-US" altLang="en-US" sz="1800" dirty="0">
                <a:latin typeface="Arial MT Lt" charset="0"/>
              </a:rPr>
              <a:t>usage statistics collection and analysis, e-resource management, </a:t>
            </a:r>
            <a:r>
              <a:rPr lang="en-US" altLang="en-US" sz="1800" dirty="0" smtClean="0">
                <a:latin typeface="Arial MT Lt" charset="0"/>
              </a:rPr>
              <a:t>licensing</a:t>
            </a:r>
          </a:p>
          <a:p>
            <a:pPr lvl="1" eaLnBrk="1" hangingPunct="1"/>
            <a:r>
              <a:rPr lang="en-US" altLang="en-US" sz="1800" dirty="0" smtClean="0">
                <a:latin typeface="Arial MT Lt" charset="0"/>
              </a:rPr>
              <a:t>development and project work</a:t>
            </a:r>
            <a:endParaRPr lang="en-US" altLang="en-US" sz="1800" dirty="0">
              <a:latin typeface="Arial MT Lt" charset="0"/>
            </a:endParaRPr>
          </a:p>
          <a:p>
            <a:pPr marL="0" indent="0" eaLnBrk="1" hangingPunct="1">
              <a:buNone/>
            </a:pPr>
            <a:endParaRPr lang="en-US" altLang="en-US" sz="1800" dirty="0">
              <a:latin typeface="Arial MT Lt" charset="0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" y="6761084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2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521437" eaLnBrk="1" fontAlgn="auto" hangingPunct="1">
              <a:defRPr/>
            </a:pPr>
            <a:r>
              <a:rPr lang="en-GB" dirty="0">
                <a:ea typeface="+mj-ea"/>
              </a:rPr>
              <a:t>More background - Inter Library Loans at UH</a:t>
            </a:r>
            <a:endParaRPr lang="en-US" dirty="0">
              <a:ea typeface="+mj-ea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15419" y="2053233"/>
            <a:ext cx="9837737" cy="49911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1999–2015</a:t>
            </a:r>
          </a:p>
          <a:p>
            <a:pPr lvl="1" eaLnBrk="1" hangingPunct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bespoke server based scripts on Voyager LMS (Ex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Libris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facilitated unmediated ILLs</a:t>
            </a:r>
          </a:p>
          <a:p>
            <a:pPr lvl="1" eaLnBrk="1" hangingPunct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087" indent="0" eaLnBrk="1" hangingPunct="1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Unmediated ILLs: unlimited ILLs for any member of staff or student at no cost to the patron </a:t>
            </a:r>
          </a:p>
          <a:p>
            <a:pPr lvl="1" eaLnBrk="1" hangingPunct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How?</a:t>
            </a:r>
          </a:p>
          <a:p>
            <a:pPr lvl="2"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form on OPAC enabled patron to submit request </a:t>
            </a:r>
          </a:p>
          <a:p>
            <a:pPr lvl="2"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Overnight, automated process emails it to BL via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ARTEmail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pPr lvl="2"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Cost savings (staffing)</a:t>
            </a:r>
          </a:p>
          <a:p>
            <a:pPr lvl="3"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ILL functions carried out by Content and Collections Team, 1 member of staff with responsibility for ILL alongside other duties</a:t>
            </a:r>
          </a:p>
          <a:p>
            <a:pPr lvl="2"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efficiency for patrons </a:t>
            </a:r>
          </a:p>
          <a:p>
            <a:pPr lvl="1" eaLnBrk="1" hangingPunct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1800" dirty="0">
              <a:latin typeface="Arial MT Lt" charset="0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23" y="6783189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defTabSz="521437" eaLnBrk="1" fontAlgn="auto" hangingPunct="1">
              <a:defRPr/>
            </a:pPr>
            <a:r>
              <a:rPr lang="en-US" dirty="0">
                <a:ea typeface="+mj-ea"/>
              </a:rPr>
              <a:t>2015 – year of change</a:t>
            </a: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13" y="2409825"/>
            <a:ext cx="9837737" cy="3963888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2015 – UH changed to Koha LMS (open source)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ILL module suitable for unmediated workflow</a:t>
            </a: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0" lvl="1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2015 - BL introduced API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new API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Intention to stop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ARTEmail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service</a:t>
            </a:r>
          </a:p>
          <a:p>
            <a:pPr marL="520700" lvl="1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087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97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481" y="458455"/>
            <a:ext cx="10134600" cy="1459246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sz="3100" dirty="0">
                <a:ea typeface="+mj-ea"/>
              </a:rPr>
              <a:t>The solution!</a:t>
            </a:r>
            <a:r>
              <a:rPr lang="en-US" dirty="0">
                <a:solidFill>
                  <a:srgbClr val="C5DF9F"/>
                </a:solidFill>
                <a:ea typeface="+mj-ea"/>
              </a:rPr>
              <a:t/>
            </a:r>
            <a:br>
              <a:rPr lang="en-US" dirty="0">
                <a:solidFill>
                  <a:srgbClr val="C5DF9F"/>
                </a:solidFill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16395" y="1984794"/>
            <a:ext cx="9837737" cy="4991100"/>
          </a:xfrm>
        </p:spPr>
        <p:txBody>
          <a:bodyPr/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PTFS (Koha support) to the rescue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UH provided a detailed process map and procedures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PTFS created ILL module to suit our need for unmediated requests</a:t>
            </a:r>
          </a:p>
          <a:p>
            <a:pPr marL="520700" lvl="1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ILL module for Koha, created by PTFS</a:t>
            </a:r>
          </a:p>
          <a:p>
            <a:pPr lvl="1" eaLnBrk="1" hangingPunct="1"/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interrogates BL catalogue using the API and sends requests for found articles off directly</a:t>
            </a:r>
          </a:p>
          <a:p>
            <a:pPr lvl="1" eaLnBrk="1" hangingPunct="1"/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records manual requests and book requests in </a:t>
            </a:r>
            <a:r>
              <a:rPr lang="en-GB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Koha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are then dealt with by our team</a:t>
            </a:r>
          </a:p>
          <a:p>
            <a:pPr marL="520700" lvl="1" indent="0" eaLnBrk="1" hangingPunct="1">
              <a:buNone/>
            </a:pP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Concerns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increased numbers of requests as system became more automated</a:t>
            </a:r>
          </a:p>
          <a:p>
            <a:pPr lvl="1"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 difficulties in adapting to the new system</a:t>
            </a:r>
          </a:p>
          <a:p>
            <a:pPr lvl="1" eaLnBrk="1" hangingPunct="1"/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0700" lvl="1" indent="0" eaLnBrk="1" hangingPunct="1"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endParaRPr lang="en-US" altLang="en-US" sz="1800" dirty="0">
              <a:latin typeface="Arial MT Lt" charset="0"/>
            </a:endParaRPr>
          </a:p>
          <a:p>
            <a:pPr lvl="1" eaLnBrk="1" hangingPunct="1"/>
            <a:endParaRPr lang="en-US" altLang="en-US" sz="1800" dirty="0">
              <a:latin typeface="Arial MT Lt" charset="0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556" y="6781843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4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dirty="0"/>
              <a:t>The process for patrons – placing a request</a:t>
            </a:r>
            <a:br>
              <a:rPr lang="en-GB" dirty="0"/>
            </a:br>
            <a:r>
              <a:rPr lang="en-GB" dirty="0">
                <a:hlinkClick r:id="rId3"/>
              </a:rPr>
              <a:t>https://library.herts.ac.uk/</a:t>
            </a:r>
            <a:endParaRPr lang="en-US" dirty="0">
              <a:ea typeface="+mj-ea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19783" y="2332120"/>
            <a:ext cx="4608512" cy="3168352"/>
            <a:chOff x="663799" y="2125241"/>
            <a:chExt cx="4608512" cy="3168352"/>
          </a:xfrm>
        </p:grpSpPr>
        <p:sp>
          <p:nvSpPr>
            <p:cNvPr id="3" name="Rectangle 2"/>
            <p:cNvSpPr/>
            <p:nvPr/>
          </p:nvSpPr>
          <p:spPr>
            <a:xfrm>
              <a:off x="663799" y="2125241"/>
              <a:ext cx="4608512" cy="316835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63067" y="3593328"/>
              <a:ext cx="3609975" cy="8477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25340" y="2485281"/>
              <a:ext cx="36099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In Summon – option to request non-UH items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24239" y="2719698"/>
            <a:ext cx="5369074" cy="3375084"/>
            <a:chOff x="4624239" y="2854613"/>
            <a:chExt cx="5369074" cy="3375084"/>
          </a:xfrm>
        </p:grpSpPr>
        <p:sp>
          <p:nvSpPr>
            <p:cNvPr id="6" name="Rectangle 5"/>
            <p:cNvSpPr/>
            <p:nvPr/>
          </p:nvSpPr>
          <p:spPr>
            <a:xfrm>
              <a:off x="4624239" y="2854613"/>
              <a:ext cx="5369074" cy="33750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0885" y="3309782"/>
              <a:ext cx="2966657" cy="246474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28295" y="3493393"/>
              <a:ext cx="136815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Search form in Koha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08786" y="2063777"/>
            <a:ext cx="7423965" cy="4419545"/>
            <a:chOff x="1527895" y="2034258"/>
            <a:chExt cx="7423965" cy="4419545"/>
          </a:xfrm>
        </p:grpSpPr>
        <p:sp>
          <p:nvSpPr>
            <p:cNvPr id="9" name="Rectangle 8"/>
            <p:cNvSpPr/>
            <p:nvPr/>
          </p:nvSpPr>
          <p:spPr>
            <a:xfrm>
              <a:off x="1527895" y="2034258"/>
              <a:ext cx="7423965" cy="441954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09309" y="3260718"/>
              <a:ext cx="6261135" cy="292023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556995" y="2339203"/>
              <a:ext cx="56546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Returns results from the British Library, with option to place request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853590" y="2133361"/>
            <a:ext cx="5101124" cy="5233988"/>
            <a:chOff x="2631395" y="1933710"/>
            <a:chExt cx="5101124" cy="5233988"/>
          </a:xfrm>
        </p:grpSpPr>
        <p:sp>
          <p:nvSpPr>
            <p:cNvPr id="17" name="Rectangle 16"/>
            <p:cNvSpPr/>
            <p:nvPr/>
          </p:nvSpPr>
          <p:spPr>
            <a:xfrm>
              <a:off x="2631395" y="1933710"/>
              <a:ext cx="5101124" cy="52339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77154" y="2204010"/>
              <a:ext cx="2741744" cy="480336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99877" y="2485281"/>
              <a:ext cx="1501506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If the correct item is not shown in the BL results, there is an option for a manual request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8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dirty="0">
                <a:ea typeface="+mj-ea"/>
              </a:rPr>
              <a:t>Helpful pop-ups …</a:t>
            </a:r>
            <a:r>
              <a:rPr lang="en-US" dirty="0">
                <a:solidFill>
                  <a:srgbClr val="C5DF9F"/>
                </a:solidFill>
                <a:ea typeface="+mj-ea"/>
              </a:rPr>
              <a:t/>
            </a:r>
            <a:br>
              <a:rPr lang="en-US" dirty="0">
                <a:solidFill>
                  <a:srgbClr val="C5DF9F"/>
                </a:solidFill>
                <a:ea typeface="+mj-ea"/>
              </a:rPr>
            </a:br>
            <a:endParaRPr lang="en-US" dirty="0">
              <a:ea typeface="+mj-ea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211262" y="2401797"/>
            <a:ext cx="3268345" cy="33782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2099310"/>
            <a:ext cx="3357880" cy="433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dirty="0">
                <a:ea typeface="+mj-ea"/>
              </a:rPr>
              <a:t>Process for staff – managing requests</a:t>
            </a:r>
            <a:r>
              <a:rPr lang="en-US" dirty="0">
                <a:solidFill>
                  <a:srgbClr val="C5DF9F"/>
                </a:solidFill>
                <a:ea typeface="+mj-ea"/>
              </a:rPr>
              <a:t/>
            </a:r>
            <a:br>
              <a:rPr lang="en-US" dirty="0">
                <a:solidFill>
                  <a:srgbClr val="C5DF9F"/>
                </a:solidFill>
                <a:ea typeface="+mj-ea"/>
              </a:rPr>
            </a:br>
            <a:endParaRPr lang="en-US" dirty="0">
              <a:ea typeface="+mj-ea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3"/>
          <p:cNvGrpSpPr/>
          <p:nvPr/>
        </p:nvGrpSpPr>
        <p:grpSpPr>
          <a:xfrm>
            <a:off x="347090" y="2341555"/>
            <a:ext cx="10145713" cy="2232248"/>
            <a:chOff x="295275" y="2269257"/>
            <a:chExt cx="10145713" cy="2232248"/>
          </a:xfrm>
        </p:grpSpPr>
        <p:sp>
          <p:nvSpPr>
            <p:cNvPr id="3" name="Rectangle 14"/>
            <p:cNvSpPr/>
            <p:nvPr/>
          </p:nvSpPr>
          <p:spPr>
            <a:xfrm>
              <a:off x="295275" y="2269257"/>
              <a:ext cx="10145713" cy="22322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574" y="2419964"/>
              <a:ext cx="9649072" cy="190422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1701386" y="2075857"/>
            <a:ext cx="5040560" cy="3914229"/>
            <a:chOff x="821466" y="2654352"/>
            <a:chExt cx="5040560" cy="3914229"/>
          </a:xfrm>
        </p:grpSpPr>
        <p:sp>
          <p:nvSpPr>
            <p:cNvPr id="7" name="Rectangle 6"/>
            <p:cNvSpPr/>
            <p:nvPr/>
          </p:nvSpPr>
          <p:spPr>
            <a:xfrm>
              <a:off x="821466" y="2654352"/>
              <a:ext cx="5040560" cy="39142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6047" y="2827196"/>
              <a:ext cx="2769294" cy="346028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119977" y="3244749"/>
              <a:ext cx="1440160" cy="107721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Some requests</a:t>
              </a:r>
            </a:p>
            <a:p>
              <a:r>
                <a:rPr lang="en-GB" sz="1600" dirty="0"/>
                <a:t>need further details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83879" y="2422980"/>
            <a:ext cx="8380037" cy="3947005"/>
            <a:chOff x="2698110" y="3736066"/>
            <a:chExt cx="7445422" cy="3433185"/>
          </a:xfrm>
        </p:grpSpPr>
        <p:grpSp>
          <p:nvGrpSpPr>
            <p:cNvPr id="19" name="Group 18"/>
            <p:cNvGrpSpPr/>
            <p:nvPr/>
          </p:nvGrpSpPr>
          <p:grpSpPr>
            <a:xfrm>
              <a:off x="2698110" y="3736066"/>
              <a:ext cx="7445422" cy="3433185"/>
              <a:chOff x="2695824" y="3886673"/>
              <a:chExt cx="7445422" cy="343318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695824" y="3886673"/>
                <a:ext cx="7445422" cy="3433185"/>
                <a:chOff x="2695824" y="3797062"/>
                <a:chExt cx="7445422" cy="3433185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2695824" y="3797062"/>
                  <a:ext cx="7445422" cy="343318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01363" y="5277850"/>
                  <a:ext cx="6119922" cy="1450844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</p:grpSp>
          <p:sp>
            <p:nvSpPr>
              <p:cNvPr id="18" name="TextBox 17"/>
              <p:cNvSpPr txBox="1"/>
              <p:nvPr/>
            </p:nvSpPr>
            <p:spPr>
              <a:xfrm>
                <a:off x="3401363" y="4359206"/>
                <a:ext cx="6119922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/>
                  <a:t>Once all request details completed, a script is run to bundle the requests up and send to BL via </a:t>
                </a:r>
                <a:r>
                  <a:rPr lang="en-GB" sz="1800" dirty="0" err="1"/>
                  <a:t>ARTEmail</a:t>
                </a:r>
                <a:endParaRPr lang="en-GB" sz="1800" dirty="0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7864599" y="5437609"/>
              <a:ext cx="1152128" cy="64807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197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5275" y="276225"/>
            <a:ext cx="10134600" cy="1641475"/>
          </a:xfrm>
          <a:prstGeom prst="rect">
            <a:avLst/>
          </a:prstGeom>
          <a:solidFill>
            <a:srgbClr val="91C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521437" eaLnBrk="1" fontAlgn="auto" hangingPunct="1">
              <a:defRPr/>
            </a:pPr>
            <a:r>
              <a:rPr lang="en-GB" dirty="0">
                <a:ea typeface="+mj-ea"/>
              </a:rPr>
              <a:t>Issuing and returning ILL loans</a:t>
            </a:r>
            <a:r>
              <a:rPr lang="en-US" dirty="0">
                <a:solidFill>
                  <a:srgbClr val="C5DF9F"/>
                </a:solidFill>
                <a:ea typeface="+mj-ea"/>
              </a:rPr>
              <a:t/>
            </a:r>
            <a:br>
              <a:rPr lang="en-US" dirty="0">
                <a:solidFill>
                  <a:srgbClr val="C5DF9F"/>
                </a:solidFill>
                <a:ea typeface="+mj-ea"/>
              </a:rPr>
            </a:br>
            <a:endParaRPr lang="en-US" dirty="0">
              <a:ea typeface="+mj-ea"/>
            </a:endParaRP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242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08015" y="2166245"/>
            <a:ext cx="5328592" cy="5161384"/>
            <a:chOff x="2608015" y="2166245"/>
            <a:chExt cx="5328592" cy="5161384"/>
          </a:xfrm>
        </p:grpSpPr>
        <p:sp>
          <p:nvSpPr>
            <p:cNvPr id="3" name="Rectangle 2"/>
            <p:cNvSpPr/>
            <p:nvPr/>
          </p:nvSpPr>
          <p:spPr>
            <a:xfrm>
              <a:off x="2608015" y="2166245"/>
              <a:ext cx="5328592" cy="516138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0183" y="2310629"/>
              <a:ext cx="3678948" cy="48410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52031" y="2773313"/>
              <a:ext cx="122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ILL </a:t>
              </a:r>
              <a:r>
                <a:rPr lang="en-GB" sz="1600" dirty="0" err="1"/>
                <a:t>biblio</a:t>
              </a:r>
              <a:r>
                <a:rPr lang="en-GB" sz="1600" dirty="0"/>
                <a:t> frame-work for issuing</a:t>
              </a:r>
            </a:p>
            <a:p>
              <a:r>
                <a:rPr lang="en-GB" sz="1600" dirty="0"/>
                <a:t>items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13650" y="2105041"/>
            <a:ext cx="9799221" cy="4296046"/>
            <a:chOff x="519782" y="2136249"/>
            <a:chExt cx="9799221" cy="4296046"/>
          </a:xfrm>
        </p:grpSpPr>
        <p:sp>
          <p:nvSpPr>
            <p:cNvPr id="8" name="Rectangle 7"/>
            <p:cNvSpPr/>
            <p:nvPr/>
          </p:nvSpPr>
          <p:spPr>
            <a:xfrm>
              <a:off x="519783" y="2136249"/>
              <a:ext cx="9793088" cy="429604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7895" y="2224579"/>
              <a:ext cx="79928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Inter library loan on a patron account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9782" y="2819929"/>
              <a:ext cx="9799221" cy="3315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25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2536</TotalTime>
  <Words>811</Words>
  <Application>Microsoft Office PowerPoint</Application>
  <PresentationFormat>Custom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MS PGothic</vt:lpstr>
      <vt:lpstr>Arial</vt:lpstr>
      <vt:lpstr>Arial MT Lt</vt:lpstr>
      <vt:lpstr>Calibri</vt:lpstr>
      <vt:lpstr>Office Theme</vt:lpstr>
      <vt:lpstr>PowerPoint Presentation</vt:lpstr>
      <vt:lpstr>Some background – University of Hertfordshire</vt:lpstr>
      <vt:lpstr>More background - Inter Library Loans at UH</vt:lpstr>
      <vt:lpstr>2015 – year of change</vt:lpstr>
      <vt:lpstr>The solution! </vt:lpstr>
      <vt:lpstr>The process for patrons – placing a request https://library.herts.ac.uk/</vt:lpstr>
      <vt:lpstr>Helpful pop-ups … </vt:lpstr>
      <vt:lpstr>Process for staff – managing requests </vt:lpstr>
      <vt:lpstr>Issuing and returning ILL loans </vt:lpstr>
      <vt:lpstr>Initial issues and solutions </vt:lpstr>
      <vt:lpstr>How is it working?  Numbers of ILLs at UH over 10 years …  </vt:lpstr>
      <vt:lpstr>How is it working?  More detail</vt:lpstr>
      <vt:lpstr>How is it working?  Questions raised and future developments</vt:lpstr>
      <vt:lpstr>In conclusion</vt:lpstr>
      <vt:lpstr>  Thank you!    Sarah Halliday   s.1.halliday@herts.ac.uk  Content and Collections Team  Library and Computing Services University of Hertfordshire  </vt:lpstr>
    </vt:vector>
  </TitlesOfParts>
  <Company>iris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Sallyl</dc:creator>
  <cp:lastModifiedBy>Sarah Halliday</cp:lastModifiedBy>
  <cp:revision>177</cp:revision>
  <cp:lastPrinted>2016-11-17T13:10:22Z</cp:lastPrinted>
  <dcterms:created xsi:type="dcterms:W3CDTF">2009-09-07T08:09:21Z</dcterms:created>
  <dcterms:modified xsi:type="dcterms:W3CDTF">2016-11-17T15:54:40Z</dcterms:modified>
</cp:coreProperties>
</file>